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Default Extension="wav" ContentType="audio/x-wav"/>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57" r:id="rId3"/>
    <p:sldId id="265" r:id="rId4"/>
    <p:sldId id="259" r:id="rId5"/>
    <p:sldId id="261" r:id="rId6"/>
    <p:sldId id="262" r:id="rId7"/>
    <p:sldId id="263" r:id="rId8"/>
    <p:sldId id="264" r:id="rId9"/>
    <p:sldId id="266" r:id="rId10"/>
    <p:sldId id="267" r:id="rId11"/>
    <p:sldId id="268" r:id="rId12"/>
    <p:sldId id="269" r:id="rId13"/>
    <p:sldId id="26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4"/>
  </p:normalViewPr>
  <p:slideViewPr>
    <p:cSldViewPr snapToGrid="0" snapToObjects="1">
      <p:cViewPr varScale="1">
        <p:scale>
          <a:sx n="104" d="100"/>
          <a:sy n="104" d="100"/>
        </p:scale>
        <p:origin x="232"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audio1.wav>
</file>

<file path=ppt/media/audio2.wav>
</file>

<file path=ppt/media/image1.tiff>
</file>

<file path=ppt/media/image10.tiff>
</file>

<file path=ppt/media/image2.tiff>
</file>

<file path=ppt/media/image3.tiff>
</file>

<file path=ppt/media/image4.tiff>
</file>

<file path=ppt/media/image5.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503F2D-3CA9-3440-866F-062058B05035}" type="datetimeFigureOut">
              <a:rPr lang="en-US" smtClean="0"/>
              <a:t>7/15/18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D534D0-EBE0-BA49-B8DD-41BA9F6E5594}" type="slidenum">
              <a:rPr lang="en-US" smtClean="0"/>
              <a:t>‹#›</a:t>
            </a:fld>
            <a:endParaRPr lang="en-US"/>
          </a:p>
        </p:txBody>
      </p:sp>
    </p:spTree>
    <p:extLst>
      <p:ext uri="{BB962C8B-B14F-4D97-AF65-F5344CB8AC3E}">
        <p14:creationId xmlns:p14="http://schemas.microsoft.com/office/powerpoint/2010/main" val="3529423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D534D0-EBE0-BA49-B8DD-41BA9F6E5594}" type="slidenum">
              <a:rPr lang="en-US" smtClean="0"/>
              <a:t>4</a:t>
            </a:fld>
            <a:endParaRPr lang="en-US"/>
          </a:p>
        </p:txBody>
      </p:sp>
    </p:spTree>
    <p:extLst>
      <p:ext uri="{BB962C8B-B14F-4D97-AF65-F5344CB8AC3E}">
        <p14:creationId xmlns:p14="http://schemas.microsoft.com/office/powerpoint/2010/main" val="1158137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spend a considerable amount time with the ordinary linear analysis model before attempting to utilize other models.  We felt that since our goal was to predict ”status” or a $$$ figure that the best model would be a </a:t>
            </a:r>
            <a:r>
              <a:rPr lang="en-US" dirty="0" err="1"/>
              <a:t>regressional</a:t>
            </a:r>
            <a:r>
              <a:rPr lang="en-US" dirty="0"/>
              <a:t>.</a:t>
            </a:r>
          </a:p>
        </p:txBody>
      </p:sp>
      <p:sp>
        <p:nvSpPr>
          <p:cNvPr id="4" name="Slide Number Placeholder 3"/>
          <p:cNvSpPr>
            <a:spLocks noGrp="1"/>
          </p:cNvSpPr>
          <p:nvPr>
            <p:ph type="sldNum" sz="quarter" idx="10"/>
          </p:nvPr>
        </p:nvSpPr>
        <p:spPr/>
        <p:txBody>
          <a:bodyPr/>
          <a:lstStyle/>
          <a:p>
            <a:fld id="{E4D534D0-EBE0-BA49-B8DD-41BA9F6E5594}" type="slidenum">
              <a:rPr lang="en-US" smtClean="0"/>
              <a:t>6</a:t>
            </a:fld>
            <a:endParaRPr lang="en-US"/>
          </a:p>
        </p:txBody>
      </p:sp>
    </p:spTree>
    <p:extLst>
      <p:ext uri="{BB962C8B-B14F-4D97-AF65-F5344CB8AC3E}">
        <p14:creationId xmlns:p14="http://schemas.microsoft.com/office/powerpoint/2010/main" val="3681696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banks don’t want to loose any money in any transactions.  The SBA is not in the businesses of funding banks’ losses.  The SBA exist so banks will continue to provide financing options to small and young companies in their respective communities which under normal circumstances those companies would not qualified for a traditional bank loan.</a:t>
            </a:r>
          </a:p>
        </p:txBody>
      </p:sp>
      <p:sp>
        <p:nvSpPr>
          <p:cNvPr id="4" name="Slide Number Placeholder 3"/>
          <p:cNvSpPr>
            <a:spLocks noGrp="1"/>
          </p:cNvSpPr>
          <p:nvPr>
            <p:ph type="sldNum" sz="quarter" idx="10"/>
          </p:nvPr>
        </p:nvSpPr>
        <p:spPr/>
        <p:txBody>
          <a:bodyPr/>
          <a:lstStyle/>
          <a:p>
            <a:fld id="{E4D534D0-EBE0-BA49-B8DD-41BA9F6E5594}" type="slidenum">
              <a:rPr lang="en-US" smtClean="0"/>
              <a:t>7</a:t>
            </a:fld>
            <a:endParaRPr lang="en-US"/>
          </a:p>
        </p:txBody>
      </p:sp>
    </p:spTree>
    <p:extLst>
      <p:ext uri="{BB962C8B-B14F-4D97-AF65-F5344CB8AC3E}">
        <p14:creationId xmlns:p14="http://schemas.microsoft.com/office/powerpoint/2010/main" val="29991015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of late payments before C/O, # of default notices and days to cure, Changes in CF, Revenue, WC, Sales Concentration, Debt Service , Leverage at U/W (annual). Shareholder’s TNW.</a:t>
            </a:r>
          </a:p>
          <a:p>
            <a:r>
              <a:rPr lang="en-US" dirty="0"/>
              <a:t>Collateral values, </a:t>
            </a:r>
            <a:r>
              <a:rPr lang="en-US" dirty="0" err="1"/>
              <a:t>Avg</a:t>
            </a:r>
            <a:r>
              <a:rPr lang="en-US" dirty="0"/>
              <a:t> A/R &lt;90 &amp; &gt;90 days. Inventory Turn, and aging &lt;180 or &gt;180 days.</a:t>
            </a:r>
          </a:p>
        </p:txBody>
      </p:sp>
      <p:sp>
        <p:nvSpPr>
          <p:cNvPr id="4" name="Slide Number Placeholder 3"/>
          <p:cNvSpPr>
            <a:spLocks noGrp="1"/>
          </p:cNvSpPr>
          <p:nvPr>
            <p:ph type="sldNum" sz="quarter" idx="10"/>
          </p:nvPr>
        </p:nvSpPr>
        <p:spPr/>
        <p:txBody>
          <a:bodyPr/>
          <a:lstStyle/>
          <a:p>
            <a:fld id="{E4D534D0-EBE0-BA49-B8DD-41BA9F6E5594}" type="slidenum">
              <a:rPr lang="en-US" smtClean="0"/>
              <a:t>11</a:t>
            </a:fld>
            <a:endParaRPr lang="en-US"/>
          </a:p>
        </p:txBody>
      </p:sp>
    </p:spTree>
    <p:extLst>
      <p:ext uri="{BB962C8B-B14F-4D97-AF65-F5344CB8AC3E}">
        <p14:creationId xmlns:p14="http://schemas.microsoft.com/office/powerpoint/2010/main" val="15674917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8A87A34-81AB-432B-8DAE-1953F412C126}" type="datetimeFigureOut">
              <a:rPr lang="en-US" dirty="0"/>
              <a:pPr/>
              <a:t>7/14/18</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7/14/18</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7/14/18</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7/14/18</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8A87A34-81AB-432B-8DAE-1953F412C126}" type="datetimeFigureOut">
              <a:rPr lang="en-US" dirty="0"/>
              <a:t>7/14/18</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7/14/18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8A87A34-81AB-432B-8DAE-1953F412C126}" type="datetimeFigureOut">
              <a:rPr lang="en-US" dirty="0"/>
              <a:t>7/14/18</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7/14/18</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8A87A34-81AB-432B-8DAE-1953F412C126}" type="datetimeFigureOut">
              <a:rPr lang="en-US" dirty="0"/>
              <a:pPr/>
              <a:t>7/14/18</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Florida_Model_4_Industries.html" TargetMode="External"/><Relationship Id="rId2" Type="http://schemas.openxmlformats.org/officeDocument/2006/relationships/hyperlink" Target="FLA_Pandas_4_REGRESSIONAL.html" TargetMode="Externa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audio" Target="../media/audio2.wav"/><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image" Target="../media/image4.tiff"/><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8.xml"/><Relationship Id="rId1" Type="http://schemas.openxmlformats.org/officeDocument/2006/relationships/vmlDrawing" Target="../drawings/vmlDrawing1.vml"/><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audio" Target="../media/audio1.wav"/><Relationship Id="rId1" Type="http://schemas.openxmlformats.org/officeDocument/2006/relationships/slideLayout" Target="../slideLayouts/slideLayout8.xml"/><Relationship Id="rId4" Type="http://schemas.openxmlformats.org/officeDocument/2006/relationships/hyperlink" Target="Correlation.xls"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20FB7-6F60-7743-B8B8-0675B756F766}"/>
              </a:ext>
            </a:extLst>
          </p:cNvPr>
          <p:cNvSpPr>
            <a:spLocks noGrp="1"/>
          </p:cNvSpPr>
          <p:nvPr>
            <p:ph type="ctrTitle"/>
          </p:nvPr>
        </p:nvSpPr>
        <p:spPr/>
        <p:txBody>
          <a:bodyPr/>
          <a:lstStyle/>
          <a:p>
            <a:r>
              <a:rPr lang="en-US" dirty="0"/>
              <a:t>Machine Learning with SBA</a:t>
            </a:r>
          </a:p>
        </p:txBody>
      </p:sp>
      <p:sp>
        <p:nvSpPr>
          <p:cNvPr id="3" name="Subtitle 2">
            <a:extLst>
              <a:ext uri="{FF2B5EF4-FFF2-40B4-BE49-F238E27FC236}">
                <a16:creationId xmlns:a16="http://schemas.microsoft.com/office/drawing/2014/main" id="{778F891C-1120-5B4F-A2BE-3329293361D4}"/>
              </a:ext>
            </a:extLst>
          </p:cNvPr>
          <p:cNvSpPr>
            <a:spLocks noGrp="1"/>
          </p:cNvSpPr>
          <p:nvPr>
            <p:ph type="subTitle" idx="1"/>
          </p:nvPr>
        </p:nvSpPr>
        <p:spPr/>
        <p:txBody>
          <a:bodyPr/>
          <a:lstStyle/>
          <a:p>
            <a:r>
              <a:rPr lang="en-US" dirty="0"/>
              <a:t>Northwestern University Data Science Boot Camp | Sec. 2 |</a:t>
            </a:r>
          </a:p>
          <a:p>
            <a:r>
              <a:rPr lang="en-US" dirty="0"/>
              <a:t>July 17, 2018</a:t>
            </a:r>
          </a:p>
        </p:txBody>
      </p:sp>
    </p:spTree>
    <p:extLst>
      <p:ext uri="{BB962C8B-B14F-4D97-AF65-F5344CB8AC3E}">
        <p14:creationId xmlns:p14="http://schemas.microsoft.com/office/powerpoint/2010/main" val="2773457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65C98-2C97-B846-93BA-745349DC23DE}"/>
              </a:ext>
            </a:extLst>
          </p:cNvPr>
          <p:cNvSpPr>
            <a:spLocks noGrp="1"/>
          </p:cNvSpPr>
          <p:nvPr>
            <p:ph type="title"/>
          </p:nvPr>
        </p:nvSpPr>
        <p:spPr/>
        <p:txBody>
          <a:bodyPr/>
          <a:lstStyle/>
          <a:p>
            <a:r>
              <a:rPr lang="en-US" dirty="0"/>
              <a:t>Models </a:t>
            </a:r>
            <a:br>
              <a:rPr lang="en-US" dirty="0"/>
            </a:br>
            <a:r>
              <a:rPr lang="en-US" dirty="0"/>
              <a:t>&amp; </a:t>
            </a:r>
            <a:br>
              <a:rPr lang="en-US" dirty="0"/>
            </a:br>
            <a:r>
              <a:rPr lang="en-US" dirty="0"/>
              <a:t>Results</a:t>
            </a:r>
          </a:p>
        </p:txBody>
      </p:sp>
      <p:sp>
        <p:nvSpPr>
          <p:cNvPr id="3" name="Content Placeholder 2">
            <a:extLst>
              <a:ext uri="{FF2B5EF4-FFF2-40B4-BE49-F238E27FC236}">
                <a16:creationId xmlns:a16="http://schemas.microsoft.com/office/drawing/2014/main" id="{F2060727-418C-8847-AA07-611284AD92FF}"/>
              </a:ext>
            </a:extLst>
          </p:cNvPr>
          <p:cNvSpPr>
            <a:spLocks noGrp="1"/>
          </p:cNvSpPr>
          <p:nvPr>
            <p:ph sz="half" idx="1"/>
          </p:nvPr>
        </p:nvSpPr>
        <p:spPr>
          <a:xfrm>
            <a:off x="5120878" y="1828800"/>
            <a:ext cx="6269591" cy="616449"/>
          </a:xfrm>
        </p:spPr>
        <p:txBody>
          <a:bodyPr/>
          <a:lstStyle/>
          <a:p>
            <a:pPr algn="ctr"/>
            <a:r>
              <a:rPr lang="en-US" dirty="0">
                <a:hlinkClick r:id="rId2"/>
              </a:rPr>
              <a:t>STATE of FLORIDA REGRESSIONAL</a:t>
            </a:r>
            <a:endParaRPr lang="en-US" dirty="0"/>
          </a:p>
        </p:txBody>
      </p:sp>
      <p:sp>
        <p:nvSpPr>
          <p:cNvPr id="4" name="Content Placeholder 3">
            <a:extLst>
              <a:ext uri="{FF2B5EF4-FFF2-40B4-BE49-F238E27FC236}">
                <a16:creationId xmlns:a16="http://schemas.microsoft.com/office/drawing/2014/main" id="{95221B65-1EFE-DE40-8BBE-8C5B8C0BF469}"/>
              </a:ext>
            </a:extLst>
          </p:cNvPr>
          <p:cNvSpPr>
            <a:spLocks noGrp="1"/>
          </p:cNvSpPr>
          <p:nvPr>
            <p:ph sz="half" idx="2"/>
          </p:nvPr>
        </p:nvSpPr>
        <p:spPr>
          <a:xfrm>
            <a:off x="5118447" y="3672162"/>
            <a:ext cx="6272022" cy="468323"/>
          </a:xfrm>
        </p:spPr>
        <p:txBody>
          <a:bodyPr/>
          <a:lstStyle/>
          <a:p>
            <a:pPr algn="ctr"/>
            <a:r>
              <a:rPr lang="en-US" dirty="0">
                <a:hlinkClick r:id="rId3" tooltip="FLORIDA Four-Industries"/>
              </a:rPr>
              <a:t>Florida_Model_4_Industries</a:t>
            </a:r>
            <a:endParaRPr lang="en-US" dirty="0"/>
          </a:p>
        </p:txBody>
      </p:sp>
      <p:sp>
        <p:nvSpPr>
          <p:cNvPr id="5" name="TextBox 4">
            <a:extLst>
              <a:ext uri="{FF2B5EF4-FFF2-40B4-BE49-F238E27FC236}">
                <a16:creationId xmlns:a16="http://schemas.microsoft.com/office/drawing/2014/main" id="{CD7A666F-AF1D-E146-ADB7-70E27B674F34}"/>
              </a:ext>
            </a:extLst>
          </p:cNvPr>
          <p:cNvSpPr txBox="1"/>
          <p:nvPr/>
        </p:nvSpPr>
        <p:spPr>
          <a:xfrm>
            <a:off x="1206469" y="1692876"/>
            <a:ext cx="2908331" cy="584775"/>
          </a:xfrm>
          <a:prstGeom prst="rect">
            <a:avLst/>
          </a:prstGeom>
          <a:noFill/>
        </p:spPr>
        <p:txBody>
          <a:bodyPr wrap="square" rtlCol="0">
            <a:spAutoFit/>
          </a:bodyPr>
          <a:lstStyle/>
          <a:p>
            <a:pPr algn="ctr"/>
            <a:r>
              <a:rPr lang="en-US" sz="3200" dirty="0">
                <a:solidFill>
                  <a:schemeClr val="bg1"/>
                </a:solidFill>
                <a:latin typeface="+mj-lt"/>
              </a:rPr>
              <a:t>The Team’s</a:t>
            </a:r>
          </a:p>
        </p:txBody>
      </p:sp>
    </p:spTree>
    <p:extLst>
      <p:ext uri="{BB962C8B-B14F-4D97-AF65-F5344CB8AC3E}">
        <p14:creationId xmlns:p14="http://schemas.microsoft.com/office/powerpoint/2010/main" val="3554382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25DC9-42E1-EC46-9A3B-64F00032BA70}"/>
              </a:ext>
            </a:extLst>
          </p:cNvPr>
          <p:cNvSpPr>
            <a:spLocks noGrp="1"/>
          </p:cNvSpPr>
          <p:nvPr>
            <p:ph type="ctrTitle"/>
          </p:nvPr>
        </p:nvSpPr>
        <p:spPr>
          <a:xfrm>
            <a:off x="1759237" y="1212351"/>
            <a:ext cx="8679915" cy="628970"/>
          </a:xfrm>
        </p:spPr>
        <p:txBody>
          <a:bodyPr>
            <a:normAutofit fontScale="90000"/>
          </a:bodyPr>
          <a:lstStyle/>
          <a:p>
            <a:r>
              <a:rPr lang="en-US" dirty="0"/>
              <a:t>Conclusion</a:t>
            </a:r>
          </a:p>
        </p:txBody>
      </p:sp>
      <p:sp>
        <p:nvSpPr>
          <p:cNvPr id="3" name="Subtitle 2">
            <a:extLst>
              <a:ext uri="{FF2B5EF4-FFF2-40B4-BE49-F238E27FC236}">
                <a16:creationId xmlns:a16="http://schemas.microsoft.com/office/drawing/2014/main" id="{9AA95AE4-C7C7-D64B-B990-3BE9ADC7A236}"/>
              </a:ext>
            </a:extLst>
          </p:cNvPr>
          <p:cNvSpPr>
            <a:spLocks noGrp="1"/>
          </p:cNvSpPr>
          <p:nvPr>
            <p:ph type="subTitle" idx="1"/>
          </p:nvPr>
        </p:nvSpPr>
        <p:spPr>
          <a:xfrm>
            <a:off x="1759237" y="2075380"/>
            <a:ext cx="8673427" cy="3153473"/>
          </a:xfrm>
        </p:spPr>
        <p:txBody>
          <a:bodyPr/>
          <a:lstStyle/>
          <a:p>
            <a:r>
              <a:rPr lang="en-US" b="1" dirty="0"/>
              <a:t>The results:  </a:t>
            </a:r>
          </a:p>
          <a:p>
            <a:pPr algn="l"/>
            <a:r>
              <a:rPr lang="en-US" dirty="0"/>
              <a:t>Our predicted values are not perfect and there is some level of error, but we have a solid base from which to build from for version 2.0</a:t>
            </a:r>
          </a:p>
          <a:p>
            <a:r>
              <a:rPr lang="en-US" b="1" dirty="0"/>
              <a:t>The challenges:</a:t>
            </a:r>
          </a:p>
          <a:p>
            <a:pPr algn="l"/>
            <a:r>
              <a:rPr lang="en-US" dirty="0"/>
              <a:t>Team size and data features</a:t>
            </a:r>
          </a:p>
          <a:p>
            <a:r>
              <a:rPr lang="en-US" b="1" dirty="0"/>
              <a:t>Any interesting/insightful:</a:t>
            </a:r>
          </a:p>
          <a:p>
            <a:pPr algn="l"/>
            <a:r>
              <a:rPr lang="en-US" dirty="0"/>
              <a:t>Can build a predictive model in 7 days.  ”For Loops” are so awesome.  </a:t>
            </a:r>
            <a:r>
              <a:rPr lang="en-US" dirty="0" err="1"/>
              <a:t>GitPages</a:t>
            </a:r>
            <a:r>
              <a:rPr lang="en-US" dirty="0"/>
              <a:t> are great for developing a static webpage.</a:t>
            </a:r>
          </a:p>
        </p:txBody>
      </p:sp>
    </p:spTree>
    <p:extLst>
      <p:ext uri="{BB962C8B-B14F-4D97-AF65-F5344CB8AC3E}">
        <p14:creationId xmlns:p14="http://schemas.microsoft.com/office/powerpoint/2010/main" val="3399992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3EFC8-95CB-6E44-AC97-686DCB41B73E}"/>
              </a:ext>
            </a:extLst>
          </p:cNvPr>
          <p:cNvSpPr>
            <a:spLocks noGrp="1"/>
          </p:cNvSpPr>
          <p:nvPr>
            <p:ph type="ctrTitle"/>
          </p:nvPr>
        </p:nvSpPr>
        <p:spPr>
          <a:xfrm>
            <a:off x="1759236" y="1223312"/>
            <a:ext cx="8679915" cy="735044"/>
          </a:xfrm>
        </p:spPr>
        <p:txBody>
          <a:bodyPr>
            <a:normAutofit fontScale="90000"/>
          </a:bodyPr>
          <a:lstStyle/>
          <a:p>
            <a:r>
              <a:rPr lang="en-US" dirty="0"/>
              <a:t>Questions?</a:t>
            </a:r>
          </a:p>
        </p:txBody>
      </p:sp>
      <p:sp>
        <p:nvSpPr>
          <p:cNvPr id="3" name="Subtitle 2">
            <a:extLst>
              <a:ext uri="{FF2B5EF4-FFF2-40B4-BE49-F238E27FC236}">
                <a16:creationId xmlns:a16="http://schemas.microsoft.com/office/drawing/2014/main" id="{881D3FDD-356C-8E44-B951-8098C99B7DB3}"/>
              </a:ext>
            </a:extLst>
          </p:cNvPr>
          <p:cNvSpPr>
            <a:spLocks noGrp="1"/>
          </p:cNvSpPr>
          <p:nvPr>
            <p:ph type="subTitle" idx="1"/>
          </p:nvPr>
        </p:nvSpPr>
        <p:spPr>
          <a:xfrm>
            <a:off x="1771594" y="2843582"/>
            <a:ext cx="8673427" cy="1322587"/>
          </a:xfrm>
        </p:spPr>
        <p:txBody>
          <a:bodyPr anchor="ctr">
            <a:noAutofit/>
          </a:bodyPr>
          <a:lstStyle/>
          <a:p>
            <a:r>
              <a:rPr lang="en-US" sz="4000" dirty="0"/>
              <a:t>Thank you and lets get </a:t>
            </a:r>
          </a:p>
          <a:p>
            <a:r>
              <a:rPr lang="en-US" sz="4000" dirty="0"/>
              <a:t>the heck out of here!!</a:t>
            </a:r>
          </a:p>
        </p:txBody>
      </p:sp>
    </p:spTree>
    <p:extLst>
      <p:ext uri="{BB962C8B-B14F-4D97-AF65-F5344CB8AC3E}">
        <p14:creationId xmlns:p14="http://schemas.microsoft.com/office/powerpoint/2010/main" val="3475022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3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30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3000"/>
                                        <p:tgtEl>
                                          <p:spTgt spid="3">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3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30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3000"/>
                                        <p:tgtEl>
                                          <p:spTgt spid="3">
                                            <p:txEl>
                                              <p:pRg st="1" end="1"/>
                                            </p:txEl>
                                          </p:spTgt>
                                        </p:tgtEl>
                                      </p:cBhvr>
                                    </p:animEffect>
                                  </p:childTnLst>
                                  <p:subTnLst>
                                    <p:audio>
                                      <p:cMediaNode>
                                        <p:cTn display="0" masterRel="sameClick">
                                          <p:stCondLst>
                                            <p:cond evt="begin" delay="0">
                                              <p:tn val="10"/>
                                            </p:cond>
                                          </p:stCondLst>
                                          <p:endCondLst>
                                            <p:cond evt="onStopAudio" delay="0">
                                              <p:tgtEl>
                                                <p:sldTgt/>
                                              </p:tgtEl>
                                            </p:cond>
                                          </p:endCondLst>
                                        </p:cTn>
                                        <p:tgtEl>
                                          <p:sndTgt r:embed="rId2" name="applaus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BCC10E-A369-2746-B70A-542B3969B50A}"/>
              </a:ext>
            </a:extLst>
          </p:cNvPr>
          <p:cNvSpPr txBox="1"/>
          <p:nvPr/>
        </p:nvSpPr>
        <p:spPr>
          <a:xfrm>
            <a:off x="840259" y="827903"/>
            <a:ext cx="3966519" cy="3693319"/>
          </a:xfrm>
          <a:prstGeom prst="rect">
            <a:avLst/>
          </a:prstGeom>
          <a:noFill/>
        </p:spPr>
        <p:txBody>
          <a:bodyPr wrap="square" rtlCol="0">
            <a:spAutoFit/>
          </a:bodyPr>
          <a:lstStyle/>
          <a:p>
            <a:r>
              <a:rPr lang="en-US" u="sng" dirty="0"/>
              <a:t>Project Requirements @ 6/30/18:</a:t>
            </a:r>
          </a:p>
          <a:p>
            <a:endParaRPr lang="en-US" dirty="0"/>
          </a:p>
          <a:p>
            <a:r>
              <a:rPr lang="en-US" dirty="0"/>
              <a:t>Problem Worth Solving</a:t>
            </a:r>
          </a:p>
          <a:p>
            <a:r>
              <a:rPr lang="en-US" dirty="0"/>
              <a:t>Analyze</a:t>
            </a:r>
          </a:p>
          <a:p>
            <a:r>
              <a:rPr lang="en-US" dirty="0"/>
              <a:t>Visualize</a:t>
            </a:r>
          </a:p>
          <a:p>
            <a:endParaRPr lang="en-US" dirty="0"/>
          </a:p>
          <a:p>
            <a:r>
              <a:rPr lang="en-US" dirty="0"/>
              <a:t>Utilize:</a:t>
            </a:r>
          </a:p>
          <a:p>
            <a:r>
              <a:rPr lang="en-US" dirty="0"/>
              <a:t>	Sci-Kit Learn</a:t>
            </a:r>
          </a:p>
          <a:p>
            <a:endParaRPr lang="en-US" dirty="0"/>
          </a:p>
          <a:p>
            <a:r>
              <a:rPr lang="en-US" dirty="0"/>
              <a:t>Use at Least Two Tools:</a:t>
            </a:r>
          </a:p>
          <a:p>
            <a:r>
              <a:rPr lang="en-US" dirty="0"/>
              <a:t>	Python Pandas</a:t>
            </a:r>
          </a:p>
          <a:p>
            <a:r>
              <a:rPr lang="en-US" dirty="0"/>
              <a:t>	Python Matplotlib</a:t>
            </a:r>
          </a:p>
          <a:p>
            <a:r>
              <a:rPr lang="en-US" dirty="0"/>
              <a:t>	Tableau</a:t>
            </a:r>
          </a:p>
        </p:txBody>
      </p:sp>
      <p:sp>
        <p:nvSpPr>
          <p:cNvPr id="3" name="TextBox 2">
            <a:extLst>
              <a:ext uri="{FF2B5EF4-FFF2-40B4-BE49-F238E27FC236}">
                <a16:creationId xmlns:a16="http://schemas.microsoft.com/office/drawing/2014/main" id="{A98D9826-0718-3C48-ABDC-C97C4270B2E2}"/>
              </a:ext>
            </a:extLst>
          </p:cNvPr>
          <p:cNvSpPr txBox="1"/>
          <p:nvPr/>
        </p:nvSpPr>
        <p:spPr>
          <a:xfrm>
            <a:off x="5375189" y="838905"/>
            <a:ext cx="4769708" cy="3416320"/>
          </a:xfrm>
          <a:prstGeom prst="rect">
            <a:avLst/>
          </a:prstGeom>
          <a:noFill/>
        </p:spPr>
        <p:txBody>
          <a:bodyPr wrap="square" rtlCol="0">
            <a:spAutoFit/>
          </a:bodyPr>
          <a:lstStyle/>
          <a:p>
            <a:r>
              <a:rPr lang="en-US" u="sng" dirty="0"/>
              <a:t>Wolf’s Slack Message on 7/14/18</a:t>
            </a:r>
          </a:p>
          <a:p>
            <a:endParaRPr lang="en-US" dirty="0"/>
          </a:p>
          <a:p>
            <a:r>
              <a:rPr lang="en-US" dirty="0"/>
              <a:t>For your presentations you should discuss:</a:t>
            </a:r>
          </a:p>
          <a:p>
            <a:pPr marL="285750" indent="-285750">
              <a:buFont typeface="Arial" panose="020B0604020202020204" pitchFamily="34" charset="0"/>
              <a:buChar char="•"/>
            </a:pPr>
            <a:r>
              <a:rPr lang="en-US" dirty="0"/>
              <a:t>Your data</a:t>
            </a:r>
          </a:p>
          <a:p>
            <a:pPr marL="285750" indent="-285750">
              <a:buFont typeface="Arial" panose="020B0604020202020204" pitchFamily="34" charset="0"/>
              <a:buChar char="•"/>
            </a:pPr>
            <a:r>
              <a:rPr lang="en-US" dirty="0"/>
              <a:t>What you set out to show with your data</a:t>
            </a:r>
          </a:p>
          <a:p>
            <a:pPr marL="285750" indent="-285750">
              <a:buFont typeface="Arial" panose="020B0604020202020204" pitchFamily="34" charset="0"/>
              <a:buChar char="•"/>
            </a:pPr>
            <a:r>
              <a:rPr lang="en-US" dirty="0"/>
              <a:t>The results you got, if they match your goals from above (or if they </a:t>
            </a:r>
            <a:r>
              <a:rPr lang="en-US" dirty="0" err="1"/>
              <a:t>dont</a:t>
            </a:r>
            <a:r>
              <a:rPr lang="en-US" dirty="0"/>
              <a:t>, why)</a:t>
            </a:r>
          </a:p>
          <a:p>
            <a:pPr marL="285750" indent="-285750">
              <a:buFont typeface="Arial" panose="020B0604020202020204" pitchFamily="34" charset="0"/>
              <a:buChar char="•"/>
            </a:pPr>
            <a:r>
              <a:rPr lang="en-US" dirty="0"/>
              <a:t>What challenges you faced while working on your project</a:t>
            </a:r>
          </a:p>
          <a:p>
            <a:pPr marL="285750" indent="-285750">
              <a:buFont typeface="Arial" panose="020B0604020202020204" pitchFamily="34" charset="0"/>
              <a:buChar char="•"/>
            </a:pPr>
            <a:r>
              <a:rPr lang="en-US" dirty="0"/>
              <a:t>Any interesting/insightful things you found while working (helpful libraries, coding tips/tricks)</a:t>
            </a:r>
          </a:p>
        </p:txBody>
      </p:sp>
      <p:pic>
        <p:nvPicPr>
          <p:cNvPr id="5" name="Picture 4">
            <a:extLst>
              <a:ext uri="{FF2B5EF4-FFF2-40B4-BE49-F238E27FC236}">
                <a16:creationId xmlns:a16="http://schemas.microsoft.com/office/drawing/2014/main" id="{171F9404-7E35-5843-AB87-E1A6FB7E7812}"/>
              </a:ext>
            </a:extLst>
          </p:cNvPr>
          <p:cNvPicPr>
            <a:picLocks noChangeAspect="1"/>
          </p:cNvPicPr>
          <p:nvPr/>
        </p:nvPicPr>
        <p:blipFill>
          <a:blip r:embed="rId2"/>
          <a:stretch>
            <a:fillRect/>
          </a:stretch>
        </p:blipFill>
        <p:spPr>
          <a:xfrm>
            <a:off x="3790784" y="3351739"/>
            <a:ext cx="457370" cy="365896"/>
          </a:xfrm>
          <a:prstGeom prst="rect">
            <a:avLst/>
          </a:prstGeom>
        </p:spPr>
      </p:pic>
      <p:pic>
        <p:nvPicPr>
          <p:cNvPr id="6" name="Picture 5">
            <a:extLst>
              <a:ext uri="{FF2B5EF4-FFF2-40B4-BE49-F238E27FC236}">
                <a16:creationId xmlns:a16="http://schemas.microsoft.com/office/drawing/2014/main" id="{884B4DBA-9E9E-0C44-AC4B-BA96A8D32B74}"/>
              </a:ext>
            </a:extLst>
          </p:cNvPr>
          <p:cNvPicPr>
            <a:picLocks noChangeAspect="1"/>
          </p:cNvPicPr>
          <p:nvPr/>
        </p:nvPicPr>
        <p:blipFill>
          <a:blip r:embed="rId2"/>
          <a:stretch>
            <a:fillRect/>
          </a:stretch>
        </p:blipFill>
        <p:spPr>
          <a:xfrm>
            <a:off x="3808802" y="2690671"/>
            <a:ext cx="457370" cy="365896"/>
          </a:xfrm>
          <a:prstGeom prst="rect">
            <a:avLst/>
          </a:prstGeom>
        </p:spPr>
      </p:pic>
      <p:pic>
        <p:nvPicPr>
          <p:cNvPr id="7" name="Picture 6">
            <a:extLst>
              <a:ext uri="{FF2B5EF4-FFF2-40B4-BE49-F238E27FC236}">
                <a16:creationId xmlns:a16="http://schemas.microsoft.com/office/drawing/2014/main" id="{6108A8BB-EC30-4A4B-8DED-A3844E11D833}"/>
              </a:ext>
            </a:extLst>
          </p:cNvPr>
          <p:cNvPicPr>
            <a:picLocks noChangeAspect="1"/>
          </p:cNvPicPr>
          <p:nvPr/>
        </p:nvPicPr>
        <p:blipFill>
          <a:blip r:embed="rId2"/>
          <a:stretch>
            <a:fillRect/>
          </a:stretch>
        </p:blipFill>
        <p:spPr>
          <a:xfrm>
            <a:off x="3808802" y="1663707"/>
            <a:ext cx="457370" cy="365896"/>
          </a:xfrm>
          <a:prstGeom prst="rect">
            <a:avLst/>
          </a:prstGeom>
        </p:spPr>
      </p:pic>
      <p:pic>
        <p:nvPicPr>
          <p:cNvPr id="8" name="Picture 7">
            <a:extLst>
              <a:ext uri="{FF2B5EF4-FFF2-40B4-BE49-F238E27FC236}">
                <a16:creationId xmlns:a16="http://schemas.microsoft.com/office/drawing/2014/main" id="{C33200DB-8C97-3C42-BE30-6931EBE2FC27}"/>
              </a:ext>
            </a:extLst>
          </p:cNvPr>
          <p:cNvPicPr>
            <a:picLocks noChangeAspect="1"/>
          </p:cNvPicPr>
          <p:nvPr/>
        </p:nvPicPr>
        <p:blipFill>
          <a:blip r:embed="rId2"/>
          <a:stretch>
            <a:fillRect/>
          </a:stretch>
        </p:blipFill>
        <p:spPr>
          <a:xfrm>
            <a:off x="3811332" y="1977079"/>
            <a:ext cx="457370" cy="365896"/>
          </a:xfrm>
          <a:prstGeom prst="rect">
            <a:avLst/>
          </a:prstGeom>
        </p:spPr>
      </p:pic>
      <p:pic>
        <p:nvPicPr>
          <p:cNvPr id="9" name="Picture 8">
            <a:extLst>
              <a:ext uri="{FF2B5EF4-FFF2-40B4-BE49-F238E27FC236}">
                <a16:creationId xmlns:a16="http://schemas.microsoft.com/office/drawing/2014/main" id="{EFE5E6DD-9401-2443-8AFA-270885BF857D}"/>
              </a:ext>
            </a:extLst>
          </p:cNvPr>
          <p:cNvPicPr>
            <a:picLocks noChangeAspect="1"/>
          </p:cNvPicPr>
          <p:nvPr/>
        </p:nvPicPr>
        <p:blipFill>
          <a:blip r:embed="rId2"/>
          <a:stretch>
            <a:fillRect/>
          </a:stretch>
        </p:blipFill>
        <p:spPr>
          <a:xfrm>
            <a:off x="3790784" y="1363341"/>
            <a:ext cx="457370" cy="365896"/>
          </a:xfrm>
          <a:prstGeom prst="rect">
            <a:avLst/>
          </a:prstGeom>
        </p:spPr>
      </p:pic>
      <p:pic>
        <p:nvPicPr>
          <p:cNvPr id="10" name="Picture 9">
            <a:extLst>
              <a:ext uri="{FF2B5EF4-FFF2-40B4-BE49-F238E27FC236}">
                <a16:creationId xmlns:a16="http://schemas.microsoft.com/office/drawing/2014/main" id="{0F8119A5-2559-3249-ADD8-B2D5E061D5C5}"/>
              </a:ext>
            </a:extLst>
          </p:cNvPr>
          <p:cNvPicPr>
            <a:picLocks noChangeAspect="1"/>
          </p:cNvPicPr>
          <p:nvPr/>
        </p:nvPicPr>
        <p:blipFill>
          <a:blip r:embed="rId2"/>
          <a:stretch>
            <a:fillRect/>
          </a:stretch>
        </p:blipFill>
        <p:spPr>
          <a:xfrm>
            <a:off x="3794900" y="4146696"/>
            <a:ext cx="457370" cy="365896"/>
          </a:xfrm>
          <a:prstGeom prst="rect">
            <a:avLst/>
          </a:prstGeom>
        </p:spPr>
      </p:pic>
      <p:pic>
        <p:nvPicPr>
          <p:cNvPr id="11" name="Picture 10">
            <a:extLst>
              <a:ext uri="{FF2B5EF4-FFF2-40B4-BE49-F238E27FC236}">
                <a16:creationId xmlns:a16="http://schemas.microsoft.com/office/drawing/2014/main" id="{94D3D1C6-EF0E-7041-9932-5494001E5D74}"/>
              </a:ext>
            </a:extLst>
          </p:cNvPr>
          <p:cNvPicPr>
            <a:picLocks noChangeAspect="1"/>
          </p:cNvPicPr>
          <p:nvPr/>
        </p:nvPicPr>
        <p:blipFill>
          <a:blip r:embed="rId2"/>
          <a:stretch>
            <a:fillRect/>
          </a:stretch>
        </p:blipFill>
        <p:spPr>
          <a:xfrm>
            <a:off x="10144897" y="1663707"/>
            <a:ext cx="457370" cy="365896"/>
          </a:xfrm>
          <a:prstGeom prst="rect">
            <a:avLst/>
          </a:prstGeom>
        </p:spPr>
      </p:pic>
      <p:pic>
        <p:nvPicPr>
          <p:cNvPr id="12" name="Picture 11">
            <a:extLst>
              <a:ext uri="{FF2B5EF4-FFF2-40B4-BE49-F238E27FC236}">
                <a16:creationId xmlns:a16="http://schemas.microsoft.com/office/drawing/2014/main" id="{BFB8E871-1742-3A4C-905B-9D8DA6AF776E}"/>
              </a:ext>
            </a:extLst>
          </p:cNvPr>
          <p:cNvPicPr>
            <a:picLocks noChangeAspect="1"/>
          </p:cNvPicPr>
          <p:nvPr/>
        </p:nvPicPr>
        <p:blipFill>
          <a:blip r:embed="rId2"/>
          <a:stretch>
            <a:fillRect/>
          </a:stretch>
        </p:blipFill>
        <p:spPr>
          <a:xfrm>
            <a:off x="10149013" y="1976748"/>
            <a:ext cx="457370" cy="365896"/>
          </a:xfrm>
          <a:prstGeom prst="rect">
            <a:avLst/>
          </a:prstGeom>
        </p:spPr>
      </p:pic>
      <p:pic>
        <p:nvPicPr>
          <p:cNvPr id="13" name="Picture 12">
            <a:extLst>
              <a:ext uri="{FF2B5EF4-FFF2-40B4-BE49-F238E27FC236}">
                <a16:creationId xmlns:a16="http://schemas.microsoft.com/office/drawing/2014/main" id="{13494AFF-E030-554A-8271-11B7A136F78B}"/>
              </a:ext>
            </a:extLst>
          </p:cNvPr>
          <p:cNvPicPr>
            <a:picLocks noChangeAspect="1"/>
          </p:cNvPicPr>
          <p:nvPr/>
        </p:nvPicPr>
        <p:blipFill>
          <a:blip r:embed="rId2"/>
          <a:stretch>
            <a:fillRect/>
          </a:stretch>
        </p:blipFill>
        <p:spPr>
          <a:xfrm>
            <a:off x="10144897" y="2799155"/>
            <a:ext cx="457370" cy="365896"/>
          </a:xfrm>
          <a:prstGeom prst="rect">
            <a:avLst/>
          </a:prstGeom>
        </p:spPr>
      </p:pic>
      <p:sp>
        <p:nvSpPr>
          <p:cNvPr id="14" name="TextBox 13">
            <a:extLst>
              <a:ext uri="{FF2B5EF4-FFF2-40B4-BE49-F238E27FC236}">
                <a16:creationId xmlns:a16="http://schemas.microsoft.com/office/drawing/2014/main" id="{128AD663-D9BC-4042-BC9B-85EFE8509466}"/>
              </a:ext>
            </a:extLst>
          </p:cNvPr>
          <p:cNvSpPr txBox="1"/>
          <p:nvPr/>
        </p:nvSpPr>
        <p:spPr>
          <a:xfrm>
            <a:off x="1078787" y="205483"/>
            <a:ext cx="9066110" cy="523220"/>
          </a:xfrm>
          <a:prstGeom prst="rect">
            <a:avLst/>
          </a:prstGeom>
          <a:solidFill>
            <a:schemeClr val="accent1"/>
          </a:solidFill>
        </p:spPr>
        <p:txBody>
          <a:bodyPr wrap="square" rtlCol="0">
            <a:spAutoFit/>
          </a:bodyPr>
          <a:lstStyle/>
          <a:p>
            <a:pPr algn="ctr"/>
            <a:r>
              <a:rPr lang="en-US" sz="2800" dirty="0">
                <a:solidFill>
                  <a:schemeClr val="bg1"/>
                </a:solidFill>
                <a:latin typeface="+mj-lt"/>
              </a:rPr>
              <a:t>DELIVERABLE ITEMS FOR PROJECT</a:t>
            </a:r>
          </a:p>
        </p:txBody>
      </p:sp>
      <p:pic>
        <p:nvPicPr>
          <p:cNvPr id="15" name="Picture 14">
            <a:extLst>
              <a:ext uri="{FF2B5EF4-FFF2-40B4-BE49-F238E27FC236}">
                <a16:creationId xmlns:a16="http://schemas.microsoft.com/office/drawing/2014/main" id="{D8B3EBD0-A5A3-7D4E-90D9-393D96AECF92}"/>
              </a:ext>
            </a:extLst>
          </p:cNvPr>
          <p:cNvPicPr>
            <a:picLocks noChangeAspect="1"/>
          </p:cNvPicPr>
          <p:nvPr/>
        </p:nvPicPr>
        <p:blipFill>
          <a:blip r:embed="rId2"/>
          <a:stretch>
            <a:fillRect/>
          </a:stretch>
        </p:blipFill>
        <p:spPr>
          <a:xfrm>
            <a:off x="10144897" y="2324775"/>
            <a:ext cx="457370" cy="365896"/>
          </a:xfrm>
          <a:prstGeom prst="rect">
            <a:avLst/>
          </a:prstGeom>
        </p:spPr>
      </p:pic>
      <p:pic>
        <p:nvPicPr>
          <p:cNvPr id="16" name="Picture 15">
            <a:extLst>
              <a:ext uri="{FF2B5EF4-FFF2-40B4-BE49-F238E27FC236}">
                <a16:creationId xmlns:a16="http://schemas.microsoft.com/office/drawing/2014/main" id="{E73D84B2-CC0A-2E4D-9914-165231C699D3}"/>
              </a:ext>
            </a:extLst>
          </p:cNvPr>
          <p:cNvPicPr>
            <a:picLocks noChangeAspect="1"/>
          </p:cNvPicPr>
          <p:nvPr/>
        </p:nvPicPr>
        <p:blipFill>
          <a:blip r:embed="rId2"/>
          <a:stretch>
            <a:fillRect/>
          </a:stretch>
        </p:blipFill>
        <p:spPr>
          <a:xfrm>
            <a:off x="10144897" y="3346978"/>
            <a:ext cx="457370" cy="370657"/>
          </a:xfrm>
          <a:prstGeom prst="rect">
            <a:avLst/>
          </a:prstGeom>
        </p:spPr>
      </p:pic>
      <p:pic>
        <p:nvPicPr>
          <p:cNvPr id="17" name="Picture 16">
            <a:extLst>
              <a:ext uri="{FF2B5EF4-FFF2-40B4-BE49-F238E27FC236}">
                <a16:creationId xmlns:a16="http://schemas.microsoft.com/office/drawing/2014/main" id="{ECCD3D89-05BD-4B42-A8A5-5A50E24DB6C0}"/>
              </a:ext>
            </a:extLst>
          </p:cNvPr>
          <p:cNvPicPr>
            <a:picLocks noChangeAspect="1"/>
          </p:cNvPicPr>
          <p:nvPr/>
        </p:nvPicPr>
        <p:blipFill>
          <a:blip r:embed="rId2"/>
          <a:stretch>
            <a:fillRect/>
          </a:stretch>
        </p:blipFill>
        <p:spPr>
          <a:xfrm>
            <a:off x="3790784" y="3829859"/>
            <a:ext cx="457370" cy="365896"/>
          </a:xfrm>
          <a:prstGeom prst="rect">
            <a:avLst/>
          </a:prstGeom>
        </p:spPr>
      </p:pic>
    </p:spTree>
    <p:extLst>
      <p:ext uri="{BB962C8B-B14F-4D97-AF65-F5344CB8AC3E}">
        <p14:creationId xmlns:p14="http://schemas.microsoft.com/office/powerpoint/2010/main" val="1556242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43914-2C88-D04A-A117-0FFAA9474399}"/>
              </a:ext>
            </a:extLst>
          </p:cNvPr>
          <p:cNvSpPr>
            <a:spLocks noGrp="1"/>
          </p:cNvSpPr>
          <p:nvPr>
            <p:ph type="title"/>
          </p:nvPr>
        </p:nvSpPr>
        <p:spPr>
          <a:xfrm>
            <a:off x="888630" y="1113171"/>
            <a:ext cx="3498979" cy="3595404"/>
          </a:xfrm>
        </p:spPr>
        <p:txBody>
          <a:bodyPr>
            <a:normAutofit/>
          </a:bodyPr>
          <a:lstStyle/>
          <a:p>
            <a:r>
              <a:rPr lang="en-US" dirty="0"/>
              <a:t>Team</a:t>
            </a:r>
            <a:br>
              <a:rPr lang="en-US" dirty="0"/>
            </a:br>
            <a:br>
              <a:rPr lang="en-US" sz="3500" dirty="0"/>
            </a:br>
            <a:br>
              <a:rPr lang="en-US" sz="3500" dirty="0"/>
            </a:br>
            <a:r>
              <a:rPr lang="en-US" sz="3600" dirty="0"/>
              <a:t>Francisco Galliano</a:t>
            </a:r>
            <a:br>
              <a:rPr lang="en-US" dirty="0"/>
            </a:br>
            <a:r>
              <a:rPr lang="en-US" sz="3600" dirty="0"/>
              <a:t>Sunday Joseph</a:t>
            </a:r>
          </a:p>
        </p:txBody>
      </p:sp>
      <p:pic>
        <p:nvPicPr>
          <p:cNvPr id="4" name="Content Placeholder 3">
            <a:extLst>
              <a:ext uri="{FF2B5EF4-FFF2-40B4-BE49-F238E27FC236}">
                <a16:creationId xmlns:a16="http://schemas.microsoft.com/office/drawing/2014/main" id="{EB961546-9669-CA4B-A456-8A9B4C93DE70}"/>
              </a:ext>
            </a:extLst>
          </p:cNvPr>
          <p:cNvPicPr>
            <a:picLocks noGrp="1" noChangeAspect="1"/>
          </p:cNvPicPr>
          <p:nvPr>
            <p:ph idx="1"/>
          </p:nvPr>
        </p:nvPicPr>
        <p:blipFill>
          <a:blip r:embed="rId2"/>
          <a:stretch>
            <a:fillRect/>
          </a:stretch>
        </p:blipFill>
        <p:spPr>
          <a:xfrm rot="1573650">
            <a:off x="8462388" y="2971619"/>
            <a:ext cx="2950771" cy="1631870"/>
          </a:xfrm>
          <a:prstGeom prst="rect">
            <a:avLst/>
          </a:prstGeom>
        </p:spPr>
      </p:pic>
      <p:pic>
        <p:nvPicPr>
          <p:cNvPr id="5" name="Picture 4">
            <a:extLst>
              <a:ext uri="{FF2B5EF4-FFF2-40B4-BE49-F238E27FC236}">
                <a16:creationId xmlns:a16="http://schemas.microsoft.com/office/drawing/2014/main" id="{092CE2D7-55F7-6142-BD0E-EAA688022122}"/>
              </a:ext>
            </a:extLst>
          </p:cNvPr>
          <p:cNvPicPr>
            <a:picLocks noChangeAspect="1"/>
          </p:cNvPicPr>
          <p:nvPr/>
        </p:nvPicPr>
        <p:blipFill>
          <a:blip r:embed="rId3"/>
          <a:stretch>
            <a:fillRect/>
          </a:stretch>
        </p:blipFill>
        <p:spPr>
          <a:xfrm rot="20313550">
            <a:off x="4796455" y="2879568"/>
            <a:ext cx="3048391" cy="1631870"/>
          </a:xfrm>
          <a:prstGeom prst="rect">
            <a:avLst/>
          </a:prstGeom>
        </p:spPr>
      </p:pic>
      <p:pic>
        <p:nvPicPr>
          <p:cNvPr id="6" name="Picture 5">
            <a:extLst>
              <a:ext uri="{FF2B5EF4-FFF2-40B4-BE49-F238E27FC236}">
                <a16:creationId xmlns:a16="http://schemas.microsoft.com/office/drawing/2014/main" id="{F66DE5B4-3BB7-774E-8049-338059262130}"/>
              </a:ext>
            </a:extLst>
          </p:cNvPr>
          <p:cNvPicPr>
            <a:picLocks noChangeAspect="1"/>
          </p:cNvPicPr>
          <p:nvPr/>
        </p:nvPicPr>
        <p:blipFill>
          <a:blip r:embed="rId4"/>
          <a:stretch>
            <a:fillRect/>
          </a:stretch>
        </p:blipFill>
        <p:spPr>
          <a:xfrm>
            <a:off x="6536723" y="518983"/>
            <a:ext cx="3286787" cy="1830941"/>
          </a:xfrm>
          <a:prstGeom prst="rect">
            <a:avLst/>
          </a:prstGeom>
        </p:spPr>
      </p:pic>
      <p:pic>
        <p:nvPicPr>
          <p:cNvPr id="7" name="Picture 6">
            <a:extLst>
              <a:ext uri="{FF2B5EF4-FFF2-40B4-BE49-F238E27FC236}">
                <a16:creationId xmlns:a16="http://schemas.microsoft.com/office/drawing/2014/main" id="{72DD0FD8-83FB-E34F-B214-23E54FAA091A}"/>
              </a:ext>
            </a:extLst>
          </p:cNvPr>
          <p:cNvPicPr>
            <a:picLocks noChangeAspect="1"/>
          </p:cNvPicPr>
          <p:nvPr/>
        </p:nvPicPr>
        <p:blipFill>
          <a:blip r:embed="rId5"/>
          <a:stretch>
            <a:fillRect/>
          </a:stretch>
        </p:blipFill>
        <p:spPr>
          <a:xfrm>
            <a:off x="7124357" y="4806367"/>
            <a:ext cx="2540000" cy="1485900"/>
          </a:xfrm>
          <a:prstGeom prst="rect">
            <a:avLst/>
          </a:prstGeom>
        </p:spPr>
      </p:pic>
    </p:spTree>
    <p:extLst>
      <p:ext uri="{BB962C8B-B14F-4D97-AF65-F5344CB8AC3E}">
        <p14:creationId xmlns:p14="http://schemas.microsoft.com/office/powerpoint/2010/main" val="3092938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linds(horizontal)">
                                      <p:cBhvr>
                                        <p:cTn id="16" dur="500"/>
                                        <p:tgtEl>
                                          <p:spTgt spid="5"/>
                                        </p:tgtEl>
                                      </p:cBhvr>
                                    </p:animEffect>
                                  </p:childTnLst>
                                </p:cTn>
                              </p:par>
                              <p:par>
                                <p:cTn id="17" presetID="3" presetClass="entr" presetSubtype="1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blinds(horizontal)">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F4236-0362-2F40-94C4-6172A9A8A755}"/>
              </a:ext>
            </a:extLst>
          </p:cNvPr>
          <p:cNvSpPr>
            <a:spLocks noGrp="1"/>
          </p:cNvSpPr>
          <p:nvPr>
            <p:ph type="ctrTitle"/>
          </p:nvPr>
        </p:nvSpPr>
        <p:spPr>
          <a:xfrm>
            <a:off x="1752749" y="1243173"/>
            <a:ext cx="8679915" cy="618696"/>
          </a:xfrm>
        </p:spPr>
        <p:txBody>
          <a:bodyPr>
            <a:normAutofit fontScale="90000"/>
          </a:bodyPr>
          <a:lstStyle/>
          <a:p>
            <a:r>
              <a:rPr lang="en-US" dirty="0"/>
              <a:t>Special Thank you to</a:t>
            </a:r>
          </a:p>
        </p:txBody>
      </p:sp>
      <p:sp>
        <p:nvSpPr>
          <p:cNvPr id="3" name="Subtitle 2">
            <a:extLst>
              <a:ext uri="{FF2B5EF4-FFF2-40B4-BE49-F238E27FC236}">
                <a16:creationId xmlns:a16="http://schemas.microsoft.com/office/drawing/2014/main" id="{8B4AA0BC-B12F-3E4B-AB49-96EA69C3A5DD}"/>
              </a:ext>
            </a:extLst>
          </p:cNvPr>
          <p:cNvSpPr>
            <a:spLocks noGrp="1"/>
          </p:cNvSpPr>
          <p:nvPr>
            <p:ph type="subTitle" idx="1"/>
          </p:nvPr>
        </p:nvSpPr>
        <p:spPr>
          <a:xfrm>
            <a:off x="1752749" y="2077466"/>
            <a:ext cx="8673427" cy="1322587"/>
          </a:xfrm>
        </p:spPr>
        <p:txBody>
          <a:bodyPr>
            <a:normAutofit/>
          </a:bodyPr>
          <a:lstStyle/>
          <a:p>
            <a:r>
              <a:rPr lang="en-US" dirty="0"/>
              <a:t>Our Families!</a:t>
            </a:r>
          </a:p>
          <a:p>
            <a:r>
              <a:rPr lang="en-US" dirty="0"/>
              <a:t>Our Faith &amp; Priests</a:t>
            </a:r>
          </a:p>
          <a:p>
            <a:r>
              <a:rPr lang="en-US" dirty="0"/>
              <a:t>Our NU Cohorts </a:t>
            </a:r>
          </a:p>
        </p:txBody>
      </p:sp>
      <p:sp>
        <p:nvSpPr>
          <p:cNvPr id="4" name="Subtitle 2">
            <a:extLst>
              <a:ext uri="{FF2B5EF4-FFF2-40B4-BE49-F238E27FC236}">
                <a16:creationId xmlns:a16="http://schemas.microsoft.com/office/drawing/2014/main" id="{C4CEBCF1-5C94-BE4F-913C-F450BCC0125D}"/>
              </a:ext>
            </a:extLst>
          </p:cNvPr>
          <p:cNvSpPr txBox="1">
            <a:spLocks/>
          </p:cNvSpPr>
          <p:nvPr/>
        </p:nvSpPr>
        <p:spPr>
          <a:xfrm>
            <a:off x="1751039" y="3615650"/>
            <a:ext cx="8673427" cy="1498473"/>
          </a:xfrm>
          <a:prstGeom prst="rect">
            <a:avLst/>
          </a:prstGeom>
        </p:spPr>
        <p:txBody>
          <a:bodyPr vert="horz" lIns="91440" tIns="0" rIns="91440" bIns="45720" rtlCol="0">
            <a:normAutofit lnSpcReduction="10000"/>
          </a:bodyPr>
          <a:lstStyle>
            <a:lvl1pPr marL="0" indent="0" algn="ctr" defTabSz="914400" rtl="0" eaLnBrk="1" latinLnBrk="0" hangingPunct="1">
              <a:lnSpc>
                <a:spcPct val="100000"/>
              </a:lnSpc>
              <a:spcBef>
                <a:spcPts val="1000"/>
              </a:spcBef>
              <a:buClr>
                <a:schemeClr val="accent1"/>
              </a:buClr>
              <a:buSzPct val="110000"/>
              <a:buFont typeface="Wingdings" panose="05000000000000000000" pitchFamily="2" charset="2"/>
              <a:buNone/>
              <a:defRPr sz="1800" b="0" kern="1200">
                <a:solidFill>
                  <a:srgbClr val="FFFEFF"/>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800" kern="120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solidFill>
                <a:effectLst/>
                <a:latin typeface="+mn-lt"/>
                <a:ea typeface="+mn-ea"/>
                <a:cs typeface="+mn-cs"/>
              </a:defRPr>
            </a:lvl9pPr>
          </a:lstStyle>
          <a:p>
            <a:r>
              <a:rPr lang="en-US" b="1" u="sng" dirty="0"/>
              <a:t>Final Project:</a:t>
            </a:r>
          </a:p>
          <a:p>
            <a:r>
              <a:rPr lang="en-US" dirty="0"/>
              <a:t>Wolf Bruckner, Sam Wood, </a:t>
            </a:r>
          </a:p>
          <a:p>
            <a:r>
              <a:rPr lang="en-US" dirty="0"/>
              <a:t>Abraham </a:t>
            </a:r>
            <a:r>
              <a:rPr lang="en-US" dirty="0" err="1"/>
              <a:t>Eapen</a:t>
            </a:r>
            <a:r>
              <a:rPr lang="en-US" dirty="0"/>
              <a:t>, Kevin Markman (Data Camp) </a:t>
            </a:r>
          </a:p>
          <a:p>
            <a:r>
              <a:rPr lang="en-US" dirty="0"/>
              <a:t>and Google – stack Overflow</a:t>
            </a:r>
          </a:p>
        </p:txBody>
      </p:sp>
    </p:spTree>
    <p:extLst>
      <p:ext uri="{BB962C8B-B14F-4D97-AF65-F5344CB8AC3E}">
        <p14:creationId xmlns:p14="http://schemas.microsoft.com/office/powerpoint/2010/main" val="3718364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blinds(horizontal)">
                                      <p:cBhvr>
                                        <p:cTn id="22" dur="500"/>
                                        <p:tgtEl>
                                          <p:spTgt spid="4">
                                            <p:txEl>
                                              <p:pRg st="0" end="0"/>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animEffect transition="in" filter="blinds(horizontal)">
                                      <p:cBhvr>
                                        <p:cTn id="25" dur="500"/>
                                        <p:tgtEl>
                                          <p:spTgt spid="4">
                                            <p:txEl>
                                              <p:pRg st="1" end="1"/>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4">
                                            <p:txEl>
                                              <p:pRg st="2" end="2"/>
                                            </p:txEl>
                                          </p:spTgt>
                                        </p:tgtEl>
                                        <p:attrNameLst>
                                          <p:attrName>style.visibility</p:attrName>
                                        </p:attrNameLst>
                                      </p:cBhvr>
                                      <p:to>
                                        <p:strVal val="visible"/>
                                      </p:to>
                                    </p:set>
                                    <p:animEffect transition="in" filter="blinds(horizontal)">
                                      <p:cBhvr>
                                        <p:cTn id="28" dur="500"/>
                                        <p:tgtEl>
                                          <p:spTgt spid="4">
                                            <p:txEl>
                                              <p:pRg st="2" end="2"/>
                                            </p:txEl>
                                          </p:spTgt>
                                        </p:tgtEl>
                                      </p:cBhvr>
                                    </p:animEffect>
                                  </p:childTnLst>
                                </p:cTn>
                              </p:par>
                              <p:par>
                                <p:cTn id="29" presetID="3" presetClass="entr" presetSubtype="10" fill="hold" nodeType="with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animEffect transition="in" filter="blinds(horizontal)">
                                      <p:cBhvr>
                                        <p:cTn id="31"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7FB1A-73E0-1A4D-8495-BC659837945C}"/>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D32064B5-FEB9-234B-8BCB-6A3CFF7F9152}"/>
              </a:ext>
            </a:extLst>
          </p:cNvPr>
          <p:cNvSpPr>
            <a:spLocks noGrp="1"/>
          </p:cNvSpPr>
          <p:nvPr>
            <p:ph idx="1"/>
          </p:nvPr>
        </p:nvSpPr>
        <p:spPr>
          <a:xfrm>
            <a:off x="4945453" y="1763074"/>
            <a:ext cx="6281873" cy="3163330"/>
          </a:xfrm>
        </p:spPr>
        <p:txBody>
          <a:bodyPr/>
          <a:lstStyle/>
          <a:p>
            <a:r>
              <a:rPr lang="en-US" dirty="0"/>
              <a:t>Predict the amount of the Small Business Administration’s (SBA) Guarantee based on State and Industries features</a:t>
            </a:r>
          </a:p>
          <a:p>
            <a:r>
              <a:rPr lang="en-US" dirty="0"/>
              <a:t>Allow SBA to establish dynamic underwriting guidance  based on the performance of the loan portfolio</a:t>
            </a:r>
          </a:p>
          <a:p>
            <a:r>
              <a:rPr lang="en-US" dirty="0"/>
              <a:t>Provide a dashboard that can be used to visualize loan portfolio for the users discretion.</a:t>
            </a:r>
          </a:p>
          <a:p>
            <a:endParaRPr lang="en-US" dirty="0"/>
          </a:p>
        </p:txBody>
      </p:sp>
      <p:sp>
        <p:nvSpPr>
          <p:cNvPr id="4" name="TextBox 3">
            <a:extLst>
              <a:ext uri="{FF2B5EF4-FFF2-40B4-BE49-F238E27FC236}">
                <a16:creationId xmlns:a16="http://schemas.microsoft.com/office/drawing/2014/main" id="{3A5DC331-F663-004F-8454-6064067B4207}"/>
              </a:ext>
            </a:extLst>
          </p:cNvPr>
          <p:cNvSpPr txBox="1"/>
          <p:nvPr/>
        </p:nvSpPr>
        <p:spPr>
          <a:xfrm>
            <a:off x="888631" y="1729945"/>
            <a:ext cx="3498979" cy="461665"/>
          </a:xfrm>
          <a:prstGeom prst="rect">
            <a:avLst/>
          </a:prstGeom>
          <a:noFill/>
        </p:spPr>
        <p:txBody>
          <a:bodyPr wrap="square" rtlCol="0">
            <a:spAutoFit/>
          </a:bodyPr>
          <a:lstStyle/>
          <a:p>
            <a:pPr algn="ctr"/>
            <a:r>
              <a:rPr lang="en-US" sz="2400" dirty="0">
                <a:solidFill>
                  <a:schemeClr val="bg1"/>
                </a:solidFill>
                <a:latin typeface="+mj-lt"/>
              </a:rPr>
              <a:t>Team Project</a:t>
            </a:r>
          </a:p>
        </p:txBody>
      </p:sp>
    </p:spTree>
    <p:extLst>
      <p:ext uri="{BB962C8B-B14F-4D97-AF65-F5344CB8AC3E}">
        <p14:creationId xmlns:p14="http://schemas.microsoft.com/office/powerpoint/2010/main" val="980289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1F67962-5CC7-F44C-B662-4F428B2B2F4F}"/>
              </a:ext>
            </a:extLst>
          </p:cNvPr>
          <p:cNvSpPr>
            <a:spLocks noGrp="1"/>
          </p:cNvSpPr>
          <p:nvPr>
            <p:ph type="pic" idx="1"/>
          </p:nvPr>
        </p:nvSpPr>
        <p:spPr/>
      </p:sp>
      <p:sp>
        <p:nvSpPr>
          <p:cNvPr id="3" name="Title 2">
            <a:extLst>
              <a:ext uri="{FF2B5EF4-FFF2-40B4-BE49-F238E27FC236}">
                <a16:creationId xmlns:a16="http://schemas.microsoft.com/office/drawing/2014/main" id="{2B9D3CE1-67AC-C646-8BD7-4D15BF50AB88}"/>
              </a:ext>
            </a:extLst>
          </p:cNvPr>
          <p:cNvSpPr>
            <a:spLocks noGrp="1"/>
          </p:cNvSpPr>
          <p:nvPr>
            <p:ph type="title"/>
          </p:nvPr>
        </p:nvSpPr>
        <p:spPr>
          <a:xfrm>
            <a:off x="885443" y="1742417"/>
            <a:ext cx="5776646" cy="407659"/>
          </a:xfrm>
        </p:spPr>
        <p:txBody>
          <a:bodyPr>
            <a:normAutofit fontScale="90000"/>
          </a:bodyPr>
          <a:lstStyle/>
          <a:p>
            <a:r>
              <a:rPr lang="en-US" dirty="0"/>
              <a:t>Data: SBA 7A Loans           </a:t>
            </a:r>
            <a:r>
              <a:rPr lang="en-US" dirty="0" err="1"/>
              <a:t>Data.gov</a:t>
            </a:r>
            <a:endParaRPr lang="en-US" dirty="0"/>
          </a:p>
        </p:txBody>
      </p:sp>
      <p:pic>
        <p:nvPicPr>
          <p:cNvPr id="5" name="Picture 4">
            <a:extLst>
              <a:ext uri="{FF2B5EF4-FFF2-40B4-BE49-F238E27FC236}">
                <a16:creationId xmlns:a16="http://schemas.microsoft.com/office/drawing/2014/main" id="{1DC1934B-5B87-7F48-8611-5747379ECF04}"/>
              </a:ext>
            </a:extLst>
          </p:cNvPr>
          <p:cNvPicPr>
            <a:picLocks noChangeAspect="1"/>
          </p:cNvPicPr>
          <p:nvPr/>
        </p:nvPicPr>
        <p:blipFill>
          <a:blip r:embed="rId2"/>
          <a:stretch>
            <a:fillRect/>
          </a:stretch>
        </p:blipFill>
        <p:spPr>
          <a:xfrm>
            <a:off x="7704418" y="753762"/>
            <a:ext cx="4281636" cy="4967416"/>
          </a:xfrm>
          <a:prstGeom prst="rect">
            <a:avLst/>
          </a:prstGeom>
        </p:spPr>
      </p:pic>
      <p:sp>
        <p:nvSpPr>
          <p:cNvPr id="4" name="Text Placeholder 3">
            <a:extLst>
              <a:ext uri="{FF2B5EF4-FFF2-40B4-BE49-F238E27FC236}">
                <a16:creationId xmlns:a16="http://schemas.microsoft.com/office/drawing/2014/main" id="{60364D7D-B3AA-534E-B79B-BFD60AD5DAD1}"/>
              </a:ext>
            </a:extLst>
          </p:cNvPr>
          <p:cNvSpPr>
            <a:spLocks noGrp="1"/>
          </p:cNvSpPr>
          <p:nvPr>
            <p:ph type="body" sz="half" idx="2"/>
          </p:nvPr>
        </p:nvSpPr>
        <p:spPr>
          <a:xfrm>
            <a:off x="885443" y="2360141"/>
            <a:ext cx="5776646" cy="2468955"/>
          </a:xfrm>
        </p:spPr>
        <p:txBody>
          <a:bodyPr>
            <a:normAutofit lnSpcReduction="10000"/>
          </a:bodyPr>
          <a:lstStyle/>
          <a:p>
            <a:pPr marL="285750" indent="-285750" algn="l">
              <a:buClr>
                <a:schemeClr val="bg1"/>
              </a:buClr>
              <a:buFont typeface="Arial" panose="020B0604020202020204" pitchFamily="34" charset="0"/>
              <a:buChar char="•"/>
            </a:pPr>
            <a:r>
              <a:rPr lang="en-US" dirty="0"/>
              <a:t>Originally the dataset was over 200MB in size.</a:t>
            </a:r>
          </a:p>
          <a:p>
            <a:pPr marL="285750" indent="-285750" algn="l">
              <a:buClr>
                <a:schemeClr val="bg1"/>
              </a:buClr>
              <a:buFont typeface="Arial" panose="020B0604020202020204" pitchFamily="34" charset="0"/>
              <a:buChar char="•"/>
            </a:pPr>
            <a:r>
              <a:rPr lang="en-US" dirty="0"/>
              <a:t>Dataset contained over 1MM loan records.</a:t>
            </a:r>
          </a:p>
          <a:p>
            <a:pPr marL="285750" indent="-285750" algn="l">
              <a:buClr>
                <a:schemeClr val="bg1"/>
              </a:buClr>
              <a:buFont typeface="Arial" panose="020B0604020202020204" pitchFamily="34" charset="0"/>
              <a:buChar char="•"/>
            </a:pPr>
            <a:r>
              <a:rPr lang="en-US" dirty="0"/>
              <a:t>Loans from all 50 states plus territories from the period of 2010- 1Q2018.</a:t>
            </a:r>
          </a:p>
          <a:p>
            <a:pPr marL="285750" indent="-285750" algn="l">
              <a:buClr>
                <a:schemeClr val="bg1"/>
              </a:buClr>
              <a:buFont typeface="Arial" panose="020B0604020202020204" pitchFamily="34" charset="0"/>
              <a:buChar char="•"/>
            </a:pPr>
            <a:r>
              <a:rPr lang="en-US" dirty="0"/>
              <a:t>Categorical, Dates, Numerical, &amp; Geographical</a:t>
            </a:r>
          </a:p>
          <a:p>
            <a:pPr marL="285750" indent="-285750" algn="l">
              <a:buClr>
                <a:schemeClr val="bg1"/>
              </a:buClr>
              <a:buFont typeface="Arial" panose="020B0604020202020204" pitchFamily="34" charset="0"/>
              <a:buChar char="•"/>
            </a:pPr>
            <a:r>
              <a:rPr lang="en-US" dirty="0"/>
              <a:t>5 days - Analyzing, Clustering, Cleansing &amp; etc.</a:t>
            </a:r>
          </a:p>
          <a:p>
            <a:endParaRPr lang="en-US" dirty="0"/>
          </a:p>
        </p:txBody>
      </p:sp>
      <p:sp>
        <p:nvSpPr>
          <p:cNvPr id="7" name="Notched Right Arrow 6">
            <a:extLst>
              <a:ext uri="{FF2B5EF4-FFF2-40B4-BE49-F238E27FC236}">
                <a16:creationId xmlns:a16="http://schemas.microsoft.com/office/drawing/2014/main" id="{ACAC25FF-776B-F441-AF3C-9DB59256CE1C}"/>
              </a:ext>
            </a:extLst>
          </p:cNvPr>
          <p:cNvSpPr/>
          <p:nvPr/>
        </p:nvSpPr>
        <p:spPr>
          <a:xfrm>
            <a:off x="4397431" y="1848255"/>
            <a:ext cx="214008" cy="194554"/>
          </a:xfrm>
          <a:prstGeom prst="notched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3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A0B4D-99A9-7141-A60A-6E972A39C506}"/>
              </a:ext>
            </a:extLst>
          </p:cNvPr>
          <p:cNvSpPr>
            <a:spLocks noGrp="1"/>
          </p:cNvSpPr>
          <p:nvPr>
            <p:ph type="title"/>
          </p:nvPr>
        </p:nvSpPr>
        <p:spPr>
          <a:xfrm>
            <a:off x="888630" y="1758901"/>
            <a:ext cx="3501197" cy="415888"/>
          </a:xfrm>
        </p:spPr>
        <p:txBody>
          <a:bodyPr/>
          <a:lstStyle/>
          <a:p>
            <a:r>
              <a:rPr lang="en-US" dirty="0"/>
              <a:t>Challenges</a:t>
            </a:r>
          </a:p>
        </p:txBody>
      </p:sp>
      <p:pic>
        <p:nvPicPr>
          <p:cNvPr id="6" name="Content Placeholder 5">
            <a:extLst>
              <a:ext uri="{FF2B5EF4-FFF2-40B4-BE49-F238E27FC236}">
                <a16:creationId xmlns:a16="http://schemas.microsoft.com/office/drawing/2014/main" id="{43844FBA-9384-B149-B37B-0ACE1BACB157}"/>
              </a:ext>
            </a:extLst>
          </p:cNvPr>
          <p:cNvPicPr>
            <a:picLocks noGrp="1" noChangeAspect="1"/>
          </p:cNvPicPr>
          <p:nvPr>
            <p:ph idx="1"/>
          </p:nvPr>
        </p:nvPicPr>
        <p:blipFill>
          <a:blip r:embed="rId3"/>
          <a:stretch>
            <a:fillRect/>
          </a:stretch>
        </p:blipFill>
        <p:spPr>
          <a:xfrm>
            <a:off x="5110163" y="1195411"/>
            <a:ext cx="6275387" cy="4465591"/>
          </a:xfrm>
          <a:prstGeom prst="rect">
            <a:avLst/>
          </a:prstGeom>
        </p:spPr>
      </p:pic>
      <p:sp>
        <p:nvSpPr>
          <p:cNvPr id="4" name="Text Placeholder 3">
            <a:extLst>
              <a:ext uri="{FF2B5EF4-FFF2-40B4-BE49-F238E27FC236}">
                <a16:creationId xmlns:a16="http://schemas.microsoft.com/office/drawing/2014/main" id="{038C3EEF-B11C-0243-BDCE-FDF79D1537F2}"/>
              </a:ext>
            </a:extLst>
          </p:cNvPr>
          <p:cNvSpPr>
            <a:spLocks noGrp="1"/>
          </p:cNvSpPr>
          <p:nvPr>
            <p:ph type="body" sz="half" idx="2"/>
          </p:nvPr>
        </p:nvSpPr>
        <p:spPr>
          <a:xfrm>
            <a:off x="888631" y="2360141"/>
            <a:ext cx="3501197" cy="2441209"/>
          </a:xfrm>
        </p:spPr>
        <p:txBody>
          <a:bodyPr>
            <a:normAutofit fontScale="92500" lnSpcReduction="10000"/>
          </a:bodyPr>
          <a:lstStyle/>
          <a:p>
            <a:pPr marL="285750" indent="-285750" algn="l">
              <a:buClr>
                <a:schemeClr val="bg1"/>
              </a:buClr>
              <a:buFont typeface="Arial" panose="020B0604020202020204" pitchFamily="34" charset="0"/>
              <a:buChar char="•"/>
            </a:pPr>
            <a:r>
              <a:rPr lang="en-US" dirty="0"/>
              <a:t>Noisy Data!</a:t>
            </a:r>
          </a:p>
          <a:p>
            <a:pPr marL="285750" indent="-285750" algn="l">
              <a:buClr>
                <a:schemeClr val="bg1"/>
              </a:buClr>
              <a:buFont typeface="Arial" panose="020B0604020202020204" pitchFamily="34" charset="0"/>
              <a:buChar char="•"/>
            </a:pPr>
            <a:r>
              <a:rPr lang="en-US" dirty="0"/>
              <a:t>Categorical Features            Regression Analysis</a:t>
            </a:r>
          </a:p>
          <a:p>
            <a:pPr marL="285750" indent="-285750" algn="l">
              <a:buClr>
                <a:schemeClr val="bg1"/>
              </a:buClr>
              <a:buFont typeface="Arial" panose="020B0604020202020204" pitchFamily="34" charset="0"/>
              <a:buChar char="•"/>
            </a:pPr>
            <a:r>
              <a:rPr lang="en-US" dirty="0"/>
              <a:t>Model Selections</a:t>
            </a:r>
          </a:p>
          <a:p>
            <a:pPr marL="285750" indent="-285750" algn="l">
              <a:buClr>
                <a:schemeClr val="bg1"/>
              </a:buClr>
              <a:buFont typeface="Arial" panose="020B0604020202020204" pitchFamily="34" charset="0"/>
              <a:buChar char="•"/>
            </a:pPr>
            <a:r>
              <a:rPr lang="en-US" dirty="0"/>
              <a:t>Comprehending Correlations &amp; Coefficients </a:t>
            </a:r>
          </a:p>
          <a:p>
            <a:pPr marL="285750" indent="-285750" algn="l">
              <a:buClr>
                <a:schemeClr val="bg1"/>
              </a:buClr>
              <a:buFont typeface="Arial" panose="020B0604020202020204" pitchFamily="34" charset="0"/>
              <a:buChar char="•"/>
            </a:pPr>
            <a:r>
              <a:rPr lang="en-US" dirty="0"/>
              <a:t>Analysis and structuring</a:t>
            </a:r>
          </a:p>
          <a:p>
            <a:pPr algn="l"/>
            <a:endParaRPr lang="en-US" dirty="0"/>
          </a:p>
          <a:p>
            <a:endParaRPr lang="en-US" dirty="0"/>
          </a:p>
        </p:txBody>
      </p:sp>
      <p:sp>
        <p:nvSpPr>
          <p:cNvPr id="5" name="Not Equal 4">
            <a:extLst>
              <a:ext uri="{FF2B5EF4-FFF2-40B4-BE49-F238E27FC236}">
                <a16:creationId xmlns:a16="http://schemas.microsoft.com/office/drawing/2014/main" id="{C2307557-DDD3-7040-BB2B-09CA26B09E74}"/>
              </a:ext>
            </a:extLst>
          </p:cNvPr>
          <p:cNvSpPr/>
          <p:nvPr/>
        </p:nvSpPr>
        <p:spPr>
          <a:xfrm>
            <a:off x="3398114" y="2842054"/>
            <a:ext cx="358345" cy="247135"/>
          </a:xfrm>
          <a:prstGeom prst="mathNotEqual">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39386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B1FC1-2B8F-3941-8049-51A0FA2081E5}"/>
              </a:ext>
            </a:extLst>
          </p:cNvPr>
          <p:cNvSpPr>
            <a:spLocks noGrp="1"/>
          </p:cNvSpPr>
          <p:nvPr>
            <p:ph type="title"/>
          </p:nvPr>
        </p:nvSpPr>
        <p:spPr>
          <a:xfrm>
            <a:off x="888631" y="1768365"/>
            <a:ext cx="3501197" cy="371719"/>
          </a:xfrm>
        </p:spPr>
        <p:txBody>
          <a:bodyPr/>
          <a:lstStyle/>
          <a:p>
            <a:r>
              <a:rPr lang="en-US" dirty="0"/>
              <a:t>Initial Observation</a:t>
            </a:r>
          </a:p>
        </p:txBody>
      </p:sp>
      <p:sp>
        <p:nvSpPr>
          <p:cNvPr id="4" name="Text Placeholder 3">
            <a:extLst>
              <a:ext uri="{FF2B5EF4-FFF2-40B4-BE49-F238E27FC236}">
                <a16:creationId xmlns:a16="http://schemas.microsoft.com/office/drawing/2014/main" id="{4293CD7B-1462-D44A-8265-FB5E192FE428}"/>
              </a:ext>
            </a:extLst>
          </p:cNvPr>
          <p:cNvSpPr>
            <a:spLocks noGrp="1"/>
          </p:cNvSpPr>
          <p:nvPr>
            <p:ph type="body" sz="half" idx="2"/>
          </p:nvPr>
        </p:nvSpPr>
        <p:spPr>
          <a:xfrm>
            <a:off x="888631" y="2344366"/>
            <a:ext cx="3501197" cy="2456984"/>
          </a:xfrm>
        </p:spPr>
        <p:txBody>
          <a:bodyPr>
            <a:normAutofit fontScale="92500" lnSpcReduction="20000"/>
          </a:bodyPr>
          <a:lstStyle/>
          <a:p>
            <a:pPr algn="l"/>
            <a:r>
              <a:rPr lang="en-US" dirty="0"/>
              <a:t>Noticed that C/O amounts tended to peak 4-5 years after the loans were approved.  This was noticed in Illinois, New York, Texas and Florida.</a:t>
            </a:r>
          </a:p>
          <a:p>
            <a:pPr algn="l"/>
            <a:r>
              <a:rPr lang="en-US" dirty="0"/>
              <a:t>Another observation was the amount of the SBA Guarantee exceed the C/O amounts by 1.2x - +2.0x and then other times SBA Guarantee was .8x-1x of the C/O amount.</a:t>
            </a:r>
          </a:p>
        </p:txBody>
      </p:sp>
      <p:graphicFrame>
        <p:nvGraphicFramePr>
          <p:cNvPr id="8" name="Object 7">
            <a:extLst>
              <a:ext uri="{FF2B5EF4-FFF2-40B4-BE49-F238E27FC236}">
                <a16:creationId xmlns:a16="http://schemas.microsoft.com/office/drawing/2014/main" id="{F2222B2E-9FB7-C14E-97F5-6755AA80B5D4}"/>
              </a:ext>
            </a:extLst>
          </p:cNvPr>
          <p:cNvGraphicFramePr>
            <a:graphicFrameLocks noChangeAspect="1"/>
          </p:cNvGraphicFramePr>
          <p:nvPr/>
        </p:nvGraphicFramePr>
        <p:xfrm>
          <a:off x="1524000" y="719138"/>
          <a:ext cx="9144000" cy="5418137"/>
        </p:xfrm>
        <a:graphic>
          <a:graphicData uri="http://schemas.openxmlformats.org/presentationml/2006/ole">
            <mc:AlternateContent xmlns:mc="http://schemas.openxmlformats.org/markup-compatibility/2006">
              <mc:Choice xmlns:v="urn:schemas-microsoft-com:vml" Requires="v">
                <p:oleObj spid="_x0000_s1064" r:id="" imgW="0" imgH="0" progId="">
                  <p:embed/>
                </p:oleObj>
              </mc:Choice>
              <mc:Fallback>
                <p:oleObj r:id="" imgW="0" imgH="0" progId="">
                  <p:embed/>
                  <p:pic>
                    <p:nvPicPr>
                      <p:cNvPr id="0" name=""/>
                      <p:cNvPicPr/>
                      <p:nvPr/>
                    </p:nvPicPr>
                    <p:blipFill/>
                    <p:spPr>
                      <a:xfrm>
                        <a:off x="1524000" y="719138"/>
                        <a:ext cx="9144000" cy="5418137"/>
                      </a:xfrm>
                      <a:prstGeom prst="rect">
                        <a:avLst/>
                      </a:prstGeom>
                    </p:spPr>
                  </p:pic>
                </p:oleObj>
              </mc:Fallback>
            </mc:AlternateContent>
          </a:graphicData>
        </a:graphic>
      </p:graphicFrame>
      <p:pic>
        <p:nvPicPr>
          <p:cNvPr id="12" name="Picture 11">
            <a:extLst>
              <a:ext uri="{FF2B5EF4-FFF2-40B4-BE49-F238E27FC236}">
                <a16:creationId xmlns:a16="http://schemas.microsoft.com/office/drawing/2014/main" id="{FB5AC8F9-07D1-AC47-A9E7-7A14A4D386B9}"/>
              </a:ext>
            </a:extLst>
          </p:cNvPr>
          <p:cNvPicPr>
            <a:picLocks noChangeAspect="1"/>
          </p:cNvPicPr>
          <p:nvPr/>
        </p:nvPicPr>
        <p:blipFill>
          <a:blip r:embed="rId4"/>
          <a:stretch>
            <a:fillRect/>
          </a:stretch>
        </p:blipFill>
        <p:spPr>
          <a:xfrm>
            <a:off x="5330849" y="184110"/>
            <a:ext cx="6559425" cy="6138862"/>
          </a:xfrm>
          <a:prstGeom prst="rect">
            <a:avLst/>
          </a:prstGeom>
        </p:spPr>
      </p:pic>
      <p:sp>
        <p:nvSpPr>
          <p:cNvPr id="15" name="Title 1">
            <a:extLst>
              <a:ext uri="{FF2B5EF4-FFF2-40B4-BE49-F238E27FC236}">
                <a16:creationId xmlns:a16="http://schemas.microsoft.com/office/drawing/2014/main" id="{4C9BCF7A-C109-724F-A830-0D17E8DFBEE7}"/>
              </a:ext>
            </a:extLst>
          </p:cNvPr>
          <p:cNvSpPr txBox="1">
            <a:spLocks/>
          </p:cNvSpPr>
          <p:nvPr/>
        </p:nvSpPr>
        <p:spPr>
          <a:xfrm>
            <a:off x="9581749" y="364344"/>
            <a:ext cx="1478604" cy="371719"/>
          </a:xfrm>
          <a:prstGeom prst="rect">
            <a:avLst/>
          </a:prstGeom>
        </p:spPr>
        <p:txBody>
          <a:bodyPr vert="horz" lIns="228600" tIns="228600" rIns="228600" bIns="0" rtlCol="0" anchor="b">
            <a:noAutofit/>
          </a:bodyPr>
          <a:lstStyle>
            <a:lvl1pPr algn="ctr" defTabSz="914400" rtl="0" eaLnBrk="1" latinLnBrk="0" hangingPunct="1">
              <a:lnSpc>
                <a:spcPct val="85000"/>
              </a:lnSpc>
              <a:spcBef>
                <a:spcPct val="0"/>
              </a:spcBef>
              <a:buNone/>
              <a:defRPr sz="3200" b="0" i="0" kern="1200" cap="none" spc="-150">
                <a:solidFill>
                  <a:srgbClr val="FFFEFF"/>
                </a:solidFill>
                <a:effectLst/>
                <a:latin typeface="+mj-lt"/>
                <a:ea typeface="+mj-ea"/>
                <a:cs typeface="+mj-cs"/>
              </a:defRPr>
            </a:lvl1pPr>
          </a:lstStyle>
          <a:p>
            <a:r>
              <a:rPr lang="en-US" dirty="0">
                <a:solidFill>
                  <a:schemeClr val="accent1"/>
                </a:solidFill>
              </a:rPr>
              <a:t>Florida</a:t>
            </a:r>
          </a:p>
        </p:txBody>
      </p:sp>
    </p:spTree>
    <p:extLst>
      <p:ext uri="{BB962C8B-B14F-4D97-AF65-F5344CB8AC3E}">
        <p14:creationId xmlns:p14="http://schemas.microsoft.com/office/powerpoint/2010/main" val="3480807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3A76E-BA6F-074B-9C87-F399B9206C1D}"/>
              </a:ext>
            </a:extLst>
          </p:cNvPr>
          <p:cNvSpPr>
            <a:spLocks noGrp="1"/>
          </p:cNvSpPr>
          <p:nvPr>
            <p:ph type="title"/>
          </p:nvPr>
        </p:nvSpPr>
        <p:spPr>
          <a:xfrm>
            <a:off x="888631" y="1754651"/>
            <a:ext cx="3501197" cy="449065"/>
          </a:xfrm>
        </p:spPr>
        <p:txBody>
          <a:bodyPr/>
          <a:lstStyle/>
          <a:p>
            <a:r>
              <a:rPr lang="en-US" dirty="0"/>
              <a:t>Machine Learning</a:t>
            </a:r>
          </a:p>
        </p:txBody>
      </p:sp>
      <p:sp>
        <p:nvSpPr>
          <p:cNvPr id="4" name="Text Placeholder 3">
            <a:extLst>
              <a:ext uri="{FF2B5EF4-FFF2-40B4-BE49-F238E27FC236}">
                <a16:creationId xmlns:a16="http://schemas.microsoft.com/office/drawing/2014/main" id="{A80AF41A-7B9B-3D41-941B-A5DA2C5B0E07}"/>
              </a:ext>
            </a:extLst>
          </p:cNvPr>
          <p:cNvSpPr>
            <a:spLocks noGrp="1"/>
          </p:cNvSpPr>
          <p:nvPr>
            <p:ph type="body" sz="half" idx="2"/>
          </p:nvPr>
        </p:nvSpPr>
        <p:spPr>
          <a:xfrm>
            <a:off x="888631" y="2323070"/>
            <a:ext cx="3501197" cy="2478280"/>
          </a:xfrm>
        </p:spPr>
        <p:txBody>
          <a:bodyPr>
            <a:normAutofit fontScale="70000" lnSpcReduction="20000"/>
          </a:bodyPr>
          <a:lstStyle/>
          <a:p>
            <a:pPr marL="285750" indent="-285750" algn="l">
              <a:buClr>
                <a:schemeClr val="bg1"/>
              </a:buClr>
              <a:buFont typeface="Arial" panose="020B0604020202020204" pitchFamily="34" charset="0"/>
              <a:buChar char="•"/>
            </a:pPr>
            <a:r>
              <a:rPr lang="en-US" dirty="0"/>
              <a:t>At the beginning it was determined that we had enough information(features) for a RA model to test and determine what good loans would go bad. Well that didn’t go so well!</a:t>
            </a:r>
          </a:p>
          <a:p>
            <a:pPr marL="285750" indent="-285750" algn="l">
              <a:buClr>
                <a:schemeClr val="bg1"/>
              </a:buClr>
              <a:buFont typeface="Arial" panose="020B0604020202020204" pitchFamily="34" charset="0"/>
              <a:buChar char="•"/>
            </a:pPr>
            <a:r>
              <a:rPr lang="en-US" dirty="0"/>
              <a:t>When the model could not provide a status, we attempted to predict a charge-off amount for good loans.  That too burned up at take off!</a:t>
            </a:r>
          </a:p>
          <a:p>
            <a:pPr marL="285750" indent="-285750" algn="l">
              <a:buClr>
                <a:schemeClr val="bg1"/>
              </a:buClr>
              <a:buFont typeface="Arial" panose="020B0604020202020204" pitchFamily="34" charset="0"/>
              <a:buChar char="•"/>
            </a:pPr>
            <a:r>
              <a:rPr lang="en-US" dirty="0"/>
              <a:t>Noticed that the dataset was very noisy.  </a:t>
            </a:r>
          </a:p>
          <a:p>
            <a:pPr marL="285750" indent="-285750" algn="l">
              <a:buClr>
                <a:schemeClr val="bg1"/>
              </a:buClr>
              <a:buFont typeface="Arial" panose="020B0604020202020204" pitchFamily="34" charset="0"/>
              <a:buChar char="•"/>
            </a:pPr>
            <a:r>
              <a:rPr lang="en-US" dirty="0"/>
              <a:t>Eliminated all Canceled, unfunded loans &amp; loans with a negative C/O Amount.</a:t>
            </a:r>
          </a:p>
          <a:p>
            <a:endParaRPr lang="en-US" dirty="0"/>
          </a:p>
        </p:txBody>
      </p:sp>
      <p:pic>
        <p:nvPicPr>
          <p:cNvPr id="12" name="Picture 11">
            <a:extLst>
              <a:ext uri="{FF2B5EF4-FFF2-40B4-BE49-F238E27FC236}">
                <a16:creationId xmlns:a16="http://schemas.microsoft.com/office/drawing/2014/main" id="{097C8AF2-6D63-FD49-928B-597AA50720C2}"/>
              </a:ext>
            </a:extLst>
          </p:cNvPr>
          <p:cNvPicPr>
            <a:picLocks noChangeAspect="1"/>
          </p:cNvPicPr>
          <p:nvPr/>
        </p:nvPicPr>
        <p:blipFill>
          <a:blip r:embed="rId3"/>
          <a:stretch>
            <a:fillRect/>
          </a:stretch>
        </p:blipFill>
        <p:spPr>
          <a:xfrm>
            <a:off x="5390437" y="1628454"/>
            <a:ext cx="3070229" cy="2039349"/>
          </a:xfrm>
          <a:prstGeom prst="rect">
            <a:avLst/>
          </a:prstGeom>
        </p:spPr>
      </p:pic>
      <p:sp>
        <p:nvSpPr>
          <p:cNvPr id="13" name="TextBox 12">
            <a:extLst>
              <a:ext uri="{FF2B5EF4-FFF2-40B4-BE49-F238E27FC236}">
                <a16:creationId xmlns:a16="http://schemas.microsoft.com/office/drawing/2014/main" id="{70C28944-C524-6441-AB6E-2B8925B371DE}"/>
              </a:ext>
            </a:extLst>
          </p:cNvPr>
          <p:cNvSpPr txBox="1"/>
          <p:nvPr/>
        </p:nvSpPr>
        <p:spPr>
          <a:xfrm>
            <a:off x="5829454" y="3667803"/>
            <a:ext cx="2348774" cy="307777"/>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sz="1400" b="1" dirty="0"/>
              <a:t>Frustration Ensues!! </a:t>
            </a:r>
          </a:p>
        </p:txBody>
      </p:sp>
      <p:sp>
        <p:nvSpPr>
          <p:cNvPr id="14" name="TextBox 13">
            <a:extLst>
              <a:ext uri="{FF2B5EF4-FFF2-40B4-BE49-F238E27FC236}">
                <a16:creationId xmlns:a16="http://schemas.microsoft.com/office/drawing/2014/main" id="{0D8855C6-A741-4749-95B7-B5D6700EB911}"/>
              </a:ext>
            </a:extLst>
          </p:cNvPr>
          <p:cNvSpPr txBox="1"/>
          <p:nvPr/>
        </p:nvSpPr>
        <p:spPr>
          <a:xfrm>
            <a:off x="5498757" y="4432018"/>
            <a:ext cx="2458994" cy="369332"/>
          </a:xfrm>
          <a:prstGeom prst="rect">
            <a:avLst/>
          </a:prstGeom>
          <a:noFill/>
        </p:spPr>
        <p:txBody>
          <a:bodyPr wrap="square" rtlCol="0">
            <a:spAutoFit/>
          </a:bodyPr>
          <a:lstStyle/>
          <a:p>
            <a:r>
              <a:rPr lang="en-US" dirty="0">
                <a:hlinkClick r:id="rId4"/>
              </a:rPr>
              <a:t>Correlation Analysis</a:t>
            </a:r>
            <a:endParaRPr lang="en-US" dirty="0"/>
          </a:p>
        </p:txBody>
      </p:sp>
    </p:spTree>
    <p:extLst>
      <p:ext uri="{BB962C8B-B14F-4D97-AF65-F5344CB8AC3E}">
        <p14:creationId xmlns:p14="http://schemas.microsoft.com/office/powerpoint/2010/main" val="583805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edge">
                                      <p:cBhvr>
                                        <p:cTn id="7" dur="3000"/>
                                        <p:tgtEl>
                                          <p:spTgt spid="12"/>
                                        </p:tgtEl>
                                      </p:cBhvr>
                                    </p:animEffect>
                                  </p:childTnLst>
                                  <p:subTnLst>
                                    <p:audio>
                                      <p:cMediaNode>
                                        <p:cTn display="0" masterRel="sameClick">
                                          <p:stCondLst>
                                            <p:cond evt="begin" delay="0">
                                              <p:tn val="5"/>
                                            </p:cond>
                                          </p:stCondLst>
                                          <p:endCondLst>
                                            <p:cond evt="onStopAudio" delay="0">
                                              <p:tgtEl>
                                                <p:sldTgt/>
                                              </p:tgtEl>
                                            </p:cond>
                                          </p:endCondLst>
                                        </p:cTn>
                                        <p:tgtEl>
                                          <p:sndTgt r:embed="rId2" name="explode.wav"/>
                                        </p:tgtEl>
                                      </p:cMediaNode>
                                    </p:audio>
                                  </p:subTnLst>
                                </p:cTn>
                              </p:par>
                              <p:par>
                                <p:cTn id="8" presetID="2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edge">
                                      <p:cBhvr>
                                        <p:cTn id="10"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44E28B1-76F3-AA42-96AD-276D3E55C5D3}"/>
              </a:ext>
            </a:extLst>
          </p:cNvPr>
          <p:cNvSpPr txBox="1">
            <a:spLocks/>
          </p:cNvSpPr>
          <p:nvPr/>
        </p:nvSpPr>
        <p:spPr>
          <a:xfrm>
            <a:off x="888631" y="1754651"/>
            <a:ext cx="3501197" cy="449065"/>
          </a:xfrm>
          <a:prstGeom prst="rect">
            <a:avLst/>
          </a:prstGeom>
        </p:spPr>
        <p:txBody>
          <a:bodyPr vert="horz" lIns="228600" tIns="228600" rIns="228600" bIns="228600" rtlCol="0" anchor="ctr">
            <a:noAutofit/>
          </a:bodyPr>
          <a:lstStyle>
            <a:lvl1pPr algn="ctr" defTabSz="914400" rtl="0" eaLnBrk="1" latinLnBrk="0" hangingPunct="1">
              <a:lnSpc>
                <a:spcPct val="85000"/>
              </a:lnSpc>
              <a:spcBef>
                <a:spcPct val="0"/>
              </a:spcBef>
              <a:buNone/>
              <a:defRPr sz="4000" b="0" i="0" kern="1200" cap="none" spc="-150">
                <a:solidFill>
                  <a:srgbClr val="FFFEFF"/>
                </a:solidFill>
                <a:effectLst/>
                <a:latin typeface="+mj-lt"/>
                <a:ea typeface="+mj-ea"/>
                <a:cs typeface="+mj-cs"/>
              </a:defRPr>
            </a:lvl1pPr>
          </a:lstStyle>
          <a:p>
            <a:r>
              <a:rPr lang="en-US" sz="2800" dirty="0"/>
              <a:t>Machine Learning Cont.</a:t>
            </a:r>
          </a:p>
        </p:txBody>
      </p:sp>
      <p:sp>
        <p:nvSpPr>
          <p:cNvPr id="5" name="Text Placeholder 3">
            <a:extLst>
              <a:ext uri="{FF2B5EF4-FFF2-40B4-BE49-F238E27FC236}">
                <a16:creationId xmlns:a16="http://schemas.microsoft.com/office/drawing/2014/main" id="{39011F55-ABF9-4A48-AFC2-F41CFB521B94}"/>
              </a:ext>
            </a:extLst>
          </p:cNvPr>
          <p:cNvSpPr txBox="1">
            <a:spLocks/>
          </p:cNvSpPr>
          <p:nvPr/>
        </p:nvSpPr>
        <p:spPr>
          <a:xfrm>
            <a:off x="888631" y="2323070"/>
            <a:ext cx="3501197" cy="2478280"/>
          </a:xfrm>
          <a:prstGeom prst="rect">
            <a:avLst/>
          </a:prstGeom>
        </p:spPr>
        <p:txBody>
          <a:bodyPr>
            <a:normAutofit fontScale="62500" lnSpcReduction="20000"/>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pPr marL="285750" indent="-285750">
              <a:buClr>
                <a:schemeClr val="bg1"/>
              </a:buClr>
              <a:buFont typeface="Arial" panose="020B0604020202020204" pitchFamily="34" charset="0"/>
              <a:buChar char="•"/>
            </a:pPr>
            <a:r>
              <a:rPr lang="en-US" dirty="0">
                <a:solidFill>
                  <a:schemeClr val="bg1"/>
                </a:solidFill>
              </a:rPr>
              <a:t>Performed 4 regression analyzes – Linear, Lasso, Ridge and </a:t>
            </a:r>
            <a:r>
              <a:rPr lang="en-US" dirty="0" err="1">
                <a:solidFill>
                  <a:schemeClr val="bg1"/>
                </a:solidFill>
              </a:rPr>
              <a:t>ElasticNet</a:t>
            </a:r>
            <a:endParaRPr lang="en-US" dirty="0">
              <a:solidFill>
                <a:schemeClr val="bg1"/>
              </a:solidFill>
            </a:endParaRPr>
          </a:p>
          <a:p>
            <a:pPr marL="285750" indent="-285750">
              <a:buClr>
                <a:schemeClr val="bg1"/>
              </a:buClr>
              <a:buFont typeface="Arial" panose="020B0604020202020204" pitchFamily="34" charset="0"/>
              <a:buChar char="•"/>
            </a:pPr>
            <a:r>
              <a:rPr lang="en-US" dirty="0">
                <a:solidFill>
                  <a:schemeClr val="bg1"/>
                </a:solidFill>
              </a:rPr>
              <a:t>Due to file size we sliced the data by states: IL, FL, NY &amp; TX.</a:t>
            </a:r>
          </a:p>
          <a:p>
            <a:pPr marL="285750" indent="-285750">
              <a:buClr>
                <a:schemeClr val="bg1"/>
              </a:buClr>
              <a:buFont typeface="Arial" panose="020B0604020202020204" pitchFamily="34" charset="0"/>
              <a:buChar char="•"/>
            </a:pPr>
            <a:r>
              <a:rPr lang="en-US" dirty="0">
                <a:solidFill>
                  <a:schemeClr val="bg1"/>
                </a:solidFill>
              </a:rPr>
              <a:t>Then create clusters to learn how the models would perform across a sample of industries. </a:t>
            </a:r>
          </a:p>
          <a:p>
            <a:pPr marL="285750" indent="-285750">
              <a:buClr>
                <a:schemeClr val="bg1"/>
              </a:buClr>
              <a:buFont typeface="Arial" panose="020B0604020202020204" pitchFamily="34" charset="0"/>
              <a:buChar char="•"/>
            </a:pPr>
            <a:r>
              <a:rPr lang="en-US" dirty="0">
                <a:solidFill>
                  <a:schemeClr val="bg1"/>
                </a:solidFill>
              </a:rPr>
              <a:t>Our models performed by when we set the Random State to 60.</a:t>
            </a:r>
          </a:p>
          <a:p>
            <a:pPr marL="285750" indent="-285750">
              <a:buClr>
                <a:schemeClr val="bg1"/>
              </a:buClr>
              <a:buFont typeface="Arial" panose="020B0604020202020204" pitchFamily="34" charset="0"/>
              <a:buChar char="•"/>
            </a:pPr>
            <a:r>
              <a:rPr lang="en-US" dirty="0">
                <a:solidFill>
                  <a:schemeClr val="bg1"/>
                </a:solidFill>
              </a:rPr>
              <a:t>Models were very sensitive to small samples.</a:t>
            </a:r>
          </a:p>
        </p:txBody>
      </p:sp>
      <p:sp>
        <p:nvSpPr>
          <p:cNvPr id="6" name="TextBox 5">
            <a:extLst>
              <a:ext uri="{FF2B5EF4-FFF2-40B4-BE49-F238E27FC236}">
                <a16:creationId xmlns:a16="http://schemas.microsoft.com/office/drawing/2014/main" id="{AFE16EA6-77CE-9943-83A2-F079D33FBF7F}"/>
              </a:ext>
            </a:extLst>
          </p:cNvPr>
          <p:cNvSpPr txBox="1"/>
          <p:nvPr/>
        </p:nvSpPr>
        <p:spPr>
          <a:xfrm>
            <a:off x="6869524" y="5576229"/>
            <a:ext cx="3760341" cy="369332"/>
          </a:xfrm>
          <a:prstGeom prst="rect">
            <a:avLst/>
          </a:prstGeom>
          <a:solidFill>
            <a:schemeClr val="accent1"/>
          </a:solidFill>
        </p:spPr>
        <p:txBody>
          <a:bodyPr wrap="square" rtlCol="0">
            <a:spAutoFit/>
          </a:bodyPr>
          <a:lstStyle/>
          <a:p>
            <a:pPr algn="ctr"/>
            <a:r>
              <a:rPr lang="en-US" dirty="0">
                <a:solidFill>
                  <a:schemeClr val="bg1"/>
                </a:solidFill>
              </a:rPr>
              <a:t>Let’s Bring It Home!</a:t>
            </a:r>
          </a:p>
        </p:txBody>
      </p:sp>
      <p:pic>
        <p:nvPicPr>
          <p:cNvPr id="7" name="Picture 6">
            <a:extLst>
              <a:ext uri="{FF2B5EF4-FFF2-40B4-BE49-F238E27FC236}">
                <a16:creationId xmlns:a16="http://schemas.microsoft.com/office/drawing/2014/main" id="{51BFC4F0-C2E4-7F48-891C-E78456FB844F}"/>
              </a:ext>
            </a:extLst>
          </p:cNvPr>
          <p:cNvPicPr>
            <a:picLocks noChangeAspect="1"/>
          </p:cNvPicPr>
          <p:nvPr/>
        </p:nvPicPr>
        <p:blipFill>
          <a:blip r:embed="rId2"/>
          <a:stretch>
            <a:fillRect/>
          </a:stretch>
        </p:blipFill>
        <p:spPr>
          <a:xfrm>
            <a:off x="7365136" y="3120409"/>
            <a:ext cx="2596120" cy="1680941"/>
          </a:xfrm>
          <a:prstGeom prst="rect">
            <a:avLst/>
          </a:prstGeom>
        </p:spPr>
      </p:pic>
    </p:spTree>
    <p:extLst>
      <p:ext uri="{BB962C8B-B14F-4D97-AF65-F5344CB8AC3E}">
        <p14:creationId xmlns:p14="http://schemas.microsoft.com/office/powerpoint/2010/main" val="1362340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6" presetClass="emph" presetSubtype="0" fill="hold" nodeType="clickEffect">
                                  <p:stCondLst>
                                    <p:cond delay="0"/>
                                  </p:stCondLst>
                                  <p:childTnLst>
                                    <p:animScale>
                                      <p:cBhvr>
                                        <p:cTn id="14" dur="2000" fill="hold"/>
                                        <p:tgtEl>
                                          <p:spTgt spid="7"/>
                                        </p:tgtEl>
                                      </p:cBhvr>
                                      <p:by x="150000" y="150000"/>
                                    </p:animScale>
                                  </p:childTnLst>
                                </p:cTn>
                              </p:par>
                            </p:childTnLst>
                          </p:cTn>
                        </p:par>
                      </p:childTnLst>
                    </p:cTn>
                  </p:par>
                  <p:par>
                    <p:cTn id="15" fill="hold">
                      <p:stCondLst>
                        <p:cond delay="indefinite"/>
                      </p:stCondLst>
                      <p:childTnLst>
                        <p:par>
                          <p:cTn id="16" fill="hold">
                            <p:stCondLst>
                              <p:cond delay="0"/>
                            </p:stCondLst>
                            <p:childTnLst>
                              <p:par>
                                <p:cTn id="17" presetID="6" presetClass="emph" presetSubtype="0" fill="hold" grpId="0" nodeType="clickEffect">
                                  <p:stCondLst>
                                    <p:cond delay="0"/>
                                  </p:stCondLst>
                                  <p:childTnLst>
                                    <p:animScale>
                                      <p:cBhvr>
                                        <p:cTn id="18" dur="2000" fill="hold"/>
                                        <p:tgtEl>
                                          <p:spTgt spid="6"/>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Atlas</Template>
  <TotalTime>3826</TotalTime>
  <Words>785</Words>
  <Application>Microsoft Macintosh PowerPoint</Application>
  <PresentationFormat>Widescreen</PresentationFormat>
  <Paragraphs>91</Paragraphs>
  <Slides>13</Slides>
  <Notes>4</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13</vt:i4>
      </vt:variant>
    </vt:vector>
  </HeadingPairs>
  <TitlesOfParts>
    <vt:vector size="19" baseType="lpstr">
      <vt:lpstr>Arial</vt:lpstr>
      <vt:lpstr>Calibri</vt:lpstr>
      <vt:lpstr>Calibri Light</vt:lpstr>
      <vt:lpstr>Rockwell</vt:lpstr>
      <vt:lpstr>Wingdings</vt:lpstr>
      <vt:lpstr>Atlas</vt:lpstr>
      <vt:lpstr>Machine Learning with SBA</vt:lpstr>
      <vt:lpstr>Team   Francisco Galliano Sunday Joseph</vt:lpstr>
      <vt:lpstr>Special Thank you to</vt:lpstr>
      <vt:lpstr>Overview</vt:lpstr>
      <vt:lpstr>Data: SBA 7A Loans           Data.gov</vt:lpstr>
      <vt:lpstr>Challenges</vt:lpstr>
      <vt:lpstr>Initial Observation</vt:lpstr>
      <vt:lpstr>Machine Learning</vt:lpstr>
      <vt:lpstr>PowerPoint Presentation</vt:lpstr>
      <vt:lpstr>Models  &amp;  Results</vt:lpstr>
      <vt:lpstr>Conclusion</vt:lpstr>
      <vt:lpstr>Questions?</vt:lpstr>
      <vt:lpstr>PowerPoint Presentation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with SBA</dc:title>
  <dc:creator>Francisco Galliano</dc:creator>
  <cp:lastModifiedBy>Francisco Galliano</cp:lastModifiedBy>
  <cp:revision>58</cp:revision>
  <dcterms:created xsi:type="dcterms:W3CDTF">2018-07-15T03:47:06Z</dcterms:created>
  <dcterms:modified xsi:type="dcterms:W3CDTF">2018-07-17T19:33:20Z</dcterms:modified>
</cp:coreProperties>
</file>

<file path=docProps/thumbnail.jpeg>
</file>